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IBM Plex Sans" panose="020B0503050203000203" pitchFamily="34" charset="0"/>
      <p:regular r:id="rId30"/>
      <p:bold r:id="rId31"/>
      <p:italic r:id="rId32"/>
      <p:boldItalic r:id="rId33"/>
    </p:embeddedFont>
    <p:embeddedFont>
      <p:font typeface="IBM Plex Sans Medm" panose="020B0603050203000203" pitchFamily="34" charset="0"/>
      <p:regular r:id="rId34"/>
      <p:italic r:id="rId35"/>
    </p:embeddedFont>
    <p:embeddedFont>
      <p:font typeface="IBM Plex Sans SmBld" panose="020B0703050203000203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i2Nofi9LbPg827XeG+2S+E2X3O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3FF"/>
    <a:srgbClr val="FF2F00"/>
    <a:srgbClr val="0069FF"/>
    <a:srgbClr val="006EFF"/>
    <a:srgbClr val="333333"/>
    <a:srgbClr val="000000"/>
    <a:srgbClr val="FCFCFC"/>
    <a:srgbClr val="F8F8F8"/>
    <a:srgbClr val="FF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ec5921b0f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1ec5921b0f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Honda debuts three EV concepts… for China only"/>
          <p:cNvPicPr preferRelativeResize="0"/>
          <p:nvPr/>
        </p:nvPicPr>
        <p:blipFill rotWithShape="1">
          <a:blip r:embed="rId3">
            <a:alphaModFix/>
          </a:blip>
          <a:srcRect t="2552" b="4131"/>
          <a:stretch/>
        </p:blipFill>
        <p:spPr>
          <a:xfrm>
            <a:off x="0" y="-117987"/>
            <a:ext cx="12208451" cy="697598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0" y="-117987"/>
            <a:ext cx="12208451" cy="6975987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0920999" y="6235968"/>
            <a:ext cx="9573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Nerds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313688" y="6235968"/>
            <a:ext cx="24368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Electrifying the Road to Net Zero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5539807" y="6235967"/>
            <a:ext cx="11288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 1, 2023</a:t>
            </a:r>
            <a:endParaRPr dirty="0"/>
          </a:p>
        </p:txBody>
      </p:sp>
      <p:sp>
        <p:nvSpPr>
          <p:cNvPr id="89" name="Google Shape;89;p1"/>
          <p:cNvSpPr txBox="1"/>
          <p:nvPr/>
        </p:nvSpPr>
        <p:spPr>
          <a:xfrm>
            <a:off x="1497632" y="2585176"/>
            <a:ext cx="919674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Future of Electric Vehicles: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Glimpse into 2050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/>
          <p:nvPr/>
        </p:nvSpPr>
        <p:spPr>
          <a:xfrm>
            <a:off x="0" y="-1"/>
            <a:ext cx="12192000" cy="2450593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10"/>
          <p:cNvGrpSpPr/>
          <p:nvPr/>
        </p:nvGrpSpPr>
        <p:grpSpPr>
          <a:xfrm>
            <a:off x="4165439" y="179688"/>
            <a:ext cx="3861121" cy="246221"/>
            <a:chOff x="4040471" y="336751"/>
            <a:chExt cx="3861121" cy="246221"/>
          </a:xfrm>
        </p:grpSpPr>
        <p:sp>
          <p:nvSpPr>
            <p:cNvPr id="235" name="Google Shape;235;p10"/>
            <p:cNvSpPr txBox="1"/>
            <p:nvPr/>
          </p:nvSpPr>
          <p:spPr>
            <a:xfrm>
              <a:off x="4969059" y="336751"/>
              <a:ext cx="169309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DATA ANALYSIS</a:t>
              </a:r>
              <a:endParaRPr/>
            </a:p>
          </p:txBody>
        </p:sp>
        <p:sp>
          <p:nvSpPr>
            <p:cNvPr id="236" name="Google Shape;236;p10"/>
            <p:cNvSpPr txBox="1"/>
            <p:nvPr/>
          </p:nvSpPr>
          <p:spPr>
            <a:xfrm>
              <a:off x="6662150" y="336751"/>
              <a:ext cx="123944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SOLUTIONS</a:t>
              </a:r>
              <a:endParaRPr/>
            </a:p>
          </p:txBody>
        </p:sp>
        <p:sp>
          <p:nvSpPr>
            <p:cNvPr id="237" name="Google Shape;237;p10"/>
            <p:cNvSpPr txBox="1"/>
            <p:nvPr/>
          </p:nvSpPr>
          <p:spPr>
            <a:xfrm>
              <a:off x="4040471" y="336751"/>
              <a:ext cx="7697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INTRO</a:t>
              </a:r>
              <a:endParaRPr/>
            </a:p>
          </p:txBody>
        </p:sp>
      </p:grpSp>
      <p:sp>
        <p:nvSpPr>
          <p:cNvPr id="238" name="Google Shape;238;p10"/>
          <p:cNvSpPr txBox="1"/>
          <p:nvPr/>
        </p:nvSpPr>
        <p:spPr>
          <a:xfrm>
            <a:off x="474306" y="1189756"/>
            <a:ext cx="10932531" cy="80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Specific feature for each body type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and aggregated values guide our EV market strategy.</a:t>
            </a:r>
            <a:endParaRPr/>
          </a:p>
        </p:txBody>
      </p:sp>
      <p:grpSp>
        <p:nvGrpSpPr>
          <p:cNvPr id="239" name="Google Shape;239;p10"/>
          <p:cNvGrpSpPr/>
          <p:nvPr/>
        </p:nvGrpSpPr>
        <p:grpSpPr>
          <a:xfrm>
            <a:off x="5084860" y="629855"/>
            <a:ext cx="2022280" cy="413117"/>
            <a:chOff x="5084859" y="584105"/>
            <a:chExt cx="2022280" cy="413117"/>
          </a:xfrm>
        </p:grpSpPr>
        <p:sp>
          <p:nvSpPr>
            <p:cNvPr id="240" name="Google Shape;240;p10"/>
            <p:cNvSpPr/>
            <p:nvPr/>
          </p:nvSpPr>
          <p:spPr>
            <a:xfrm>
              <a:off x="5084859" y="584105"/>
              <a:ext cx="2022280" cy="413117"/>
            </a:xfrm>
            <a:prstGeom prst="roundRect">
              <a:avLst>
                <a:gd name="adj" fmla="val 50000"/>
              </a:avLst>
            </a:prstGeom>
            <a:solidFill>
              <a:srgbClr val="0067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0"/>
            <p:cNvSpPr txBox="1"/>
            <p:nvPr/>
          </p:nvSpPr>
          <p:spPr>
            <a:xfrm>
              <a:off x="5122018" y="636775"/>
              <a:ext cx="194796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IBM Plex Sans SmBld"/>
                  <a:ea typeface="IBM Plex Sans SmBld"/>
                  <a:cs typeface="IBM Plex Sans SmBld"/>
                  <a:sym typeface="IBM Plex Sans SemiBold"/>
                </a:rPr>
                <a:t>Customer Preference</a:t>
              </a:r>
              <a:endParaRPr/>
            </a:p>
          </p:txBody>
        </p:sp>
      </p:grpSp>
      <p:sp>
        <p:nvSpPr>
          <p:cNvPr id="242" name="Google Shape;242;p10"/>
          <p:cNvSpPr/>
          <p:nvPr/>
        </p:nvSpPr>
        <p:spPr>
          <a:xfrm>
            <a:off x="2070809" y="3333152"/>
            <a:ext cx="1792224" cy="4114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0"/>
          <p:cNvSpPr txBox="1"/>
          <p:nvPr/>
        </p:nvSpPr>
        <p:spPr>
          <a:xfrm>
            <a:off x="2176944" y="3367832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Avg Acceleration</a:t>
            </a:r>
            <a:endParaRPr/>
          </a:p>
        </p:txBody>
      </p:sp>
      <p:sp>
        <p:nvSpPr>
          <p:cNvPr id="244" name="Google Shape;244;p10"/>
          <p:cNvSpPr/>
          <p:nvPr/>
        </p:nvSpPr>
        <p:spPr>
          <a:xfrm>
            <a:off x="2070809" y="3777995"/>
            <a:ext cx="1792224" cy="4114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0"/>
          <p:cNvSpPr txBox="1"/>
          <p:nvPr/>
        </p:nvSpPr>
        <p:spPr>
          <a:xfrm>
            <a:off x="2176944" y="3812675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Avg Top Speed</a:t>
            </a:r>
            <a:endParaRPr/>
          </a:p>
        </p:txBody>
      </p:sp>
      <p:sp>
        <p:nvSpPr>
          <p:cNvPr id="246" name="Google Shape;246;p10"/>
          <p:cNvSpPr/>
          <p:nvPr/>
        </p:nvSpPr>
        <p:spPr>
          <a:xfrm>
            <a:off x="2070809" y="4222838"/>
            <a:ext cx="1792224" cy="4114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0"/>
          <p:cNvSpPr txBox="1"/>
          <p:nvPr/>
        </p:nvSpPr>
        <p:spPr>
          <a:xfrm>
            <a:off x="2176944" y="4257518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Avg Electric Range</a:t>
            </a:r>
            <a:endParaRPr/>
          </a:p>
        </p:txBody>
      </p:sp>
      <p:sp>
        <p:nvSpPr>
          <p:cNvPr id="248" name="Google Shape;248;p10"/>
          <p:cNvSpPr/>
          <p:nvPr/>
        </p:nvSpPr>
        <p:spPr>
          <a:xfrm>
            <a:off x="2070809" y="4667681"/>
            <a:ext cx="1792224" cy="4114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0"/>
          <p:cNvSpPr txBox="1"/>
          <p:nvPr/>
        </p:nvSpPr>
        <p:spPr>
          <a:xfrm>
            <a:off x="2176944" y="4702361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Avg Efficiency</a:t>
            </a:r>
            <a:endParaRPr/>
          </a:p>
        </p:txBody>
      </p:sp>
      <p:sp>
        <p:nvSpPr>
          <p:cNvPr id="250" name="Google Shape;250;p10"/>
          <p:cNvSpPr/>
          <p:nvPr/>
        </p:nvSpPr>
        <p:spPr>
          <a:xfrm>
            <a:off x="2070809" y="5112525"/>
            <a:ext cx="1792224" cy="4114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2176944" y="5147205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Avg Charging Speed</a:t>
            </a:r>
            <a:endParaRPr/>
          </a:p>
        </p:txBody>
      </p:sp>
      <p:sp>
        <p:nvSpPr>
          <p:cNvPr id="252" name="Google Shape;252;p10"/>
          <p:cNvSpPr/>
          <p:nvPr/>
        </p:nvSpPr>
        <p:spPr>
          <a:xfrm>
            <a:off x="2070809" y="5557368"/>
            <a:ext cx="1792224" cy="4114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0"/>
          <p:cNvSpPr txBox="1"/>
          <p:nvPr/>
        </p:nvSpPr>
        <p:spPr>
          <a:xfrm>
            <a:off x="2123876" y="5592048"/>
            <a:ext cx="1686089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Avg Number of Seats</a:t>
            </a:r>
            <a:endParaRPr/>
          </a:p>
        </p:txBody>
      </p:sp>
      <p:sp>
        <p:nvSpPr>
          <p:cNvPr id="254" name="Google Shape;254;p10"/>
          <p:cNvSpPr/>
          <p:nvPr/>
        </p:nvSpPr>
        <p:spPr>
          <a:xfrm>
            <a:off x="2070809" y="6002211"/>
            <a:ext cx="1792224" cy="4114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0"/>
          <p:cNvSpPr txBox="1"/>
          <p:nvPr/>
        </p:nvSpPr>
        <p:spPr>
          <a:xfrm>
            <a:off x="2176944" y="6036891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Avg Price</a:t>
            </a:r>
            <a:endParaRPr/>
          </a:p>
        </p:txBody>
      </p:sp>
      <p:sp>
        <p:nvSpPr>
          <p:cNvPr id="256" name="Google Shape;256;p10"/>
          <p:cNvSpPr/>
          <p:nvPr/>
        </p:nvSpPr>
        <p:spPr>
          <a:xfrm>
            <a:off x="3986106" y="3333152"/>
            <a:ext cx="1792224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0"/>
          <p:cNvSpPr txBox="1"/>
          <p:nvPr/>
        </p:nvSpPr>
        <p:spPr>
          <a:xfrm>
            <a:off x="4092241" y="3367832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6.88</a:t>
            </a:r>
            <a:endParaRPr/>
          </a:p>
        </p:txBody>
      </p:sp>
      <p:sp>
        <p:nvSpPr>
          <p:cNvPr id="258" name="Google Shape;258;p10"/>
          <p:cNvSpPr/>
          <p:nvPr/>
        </p:nvSpPr>
        <p:spPr>
          <a:xfrm>
            <a:off x="3986106" y="3777995"/>
            <a:ext cx="1792224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 txBox="1"/>
          <p:nvPr/>
        </p:nvSpPr>
        <p:spPr>
          <a:xfrm>
            <a:off x="4092241" y="3812675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193</a:t>
            </a:r>
            <a:endParaRPr/>
          </a:p>
        </p:txBody>
      </p:sp>
      <p:sp>
        <p:nvSpPr>
          <p:cNvPr id="260" name="Google Shape;260;p10"/>
          <p:cNvSpPr/>
          <p:nvPr/>
        </p:nvSpPr>
        <p:spPr>
          <a:xfrm>
            <a:off x="3986106" y="4222838"/>
            <a:ext cx="1792224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 txBox="1"/>
          <p:nvPr/>
        </p:nvSpPr>
        <p:spPr>
          <a:xfrm>
            <a:off x="4092241" y="4257518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383.75</a:t>
            </a:r>
            <a:endParaRPr/>
          </a:p>
        </p:txBody>
      </p:sp>
      <p:sp>
        <p:nvSpPr>
          <p:cNvPr id="262" name="Google Shape;262;p10"/>
          <p:cNvSpPr/>
          <p:nvPr/>
        </p:nvSpPr>
        <p:spPr>
          <a:xfrm>
            <a:off x="3986106" y="4667681"/>
            <a:ext cx="1792224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4092241" y="4702361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188.75</a:t>
            </a: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3986106" y="5112525"/>
            <a:ext cx="1792224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 txBox="1"/>
          <p:nvPr/>
        </p:nvSpPr>
        <p:spPr>
          <a:xfrm>
            <a:off x="4092241" y="5147205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595</a:t>
            </a: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3986106" y="5557368"/>
            <a:ext cx="1792224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4039173" y="5592048"/>
            <a:ext cx="1686089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5.5</a:t>
            </a:r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3986106" y="6002211"/>
            <a:ext cx="1792224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0"/>
          <p:cNvSpPr txBox="1"/>
          <p:nvPr/>
        </p:nvSpPr>
        <p:spPr>
          <a:xfrm>
            <a:off x="4092241" y="6036891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63,027.41 USD</a:t>
            </a: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5889047" y="3333152"/>
            <a:ext cx="1792224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 txBox="1"/>
          <p:nvPr/>
        </p:nvSpPr>
        <p:spPr>
          <a:xfrm>
            <a:off x="5995182" y="3367832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4.44</a:t>
            </a:r>
            <a:endParaRPr/>
          </a:p>
        </p:txBody>
      </p:sp>
      <p:sp>
        <p:nvSpPr>
          <p:cNvPr id="272" name="Google Shape;272;p10"/>
          <p:cNvSpPr/>
          <p:nvPr/>
        </p:nvSpPr>
        <p:spPr>
          <a:xfrm>
            <a:off x="5889047" y="3777995"/>
            <a:ext cx="1792224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 txBox="1"/>
          <p:nvPr/>
        </p:nvSpPr>
        <p:spPr>
          <a:xfrm>
            <a:off x="5995182" y="3812675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237.5</a:t>
            </a:r>
            <a:endParaRPr/>
          </a:p>
        </p:txBody>
      </p:sp>
      <p:sp>
        <p:nvSpPr>
          <p:cNvPr id="274" name="Google Shape;274;p10"/>
          <p:cNvSpPr/>
          <p:nvPr/>
        </p:nvSpPr>
        <p:spPr>
          <a:xfrm>
            <a:off x="5889047" y="4222838"/>
            <a:ext cx="1792224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5995182" y="4257518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447.5</a:t>
            </a:r>
            <a:endParaRPr/>
          </a:p>
        </p:txBody>
      </p:sp>
      <p:sp>
        <p:nvSpPr>
          <p:cNvPr id="276" name="Google Shape;276;p10"/>
          <p:cNvSpPr/>
          <p:nvPr/>
        </p:nvSpPr>
        <p:spPr>
          <a:xfrm>
            <a:off x="5889047" y="4667681"/>
            <a:ext cx="1792224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0"/>
          <p:cNvSpPr txBox="1"/>
          <p:nvPr/>
        </p:nvSpPr>
        <p:spPr>
          <a:xfrm>
            <a:off x="5995182" y="4702361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156</a:t>
            </a:r>
            <a:endParaRPr/>
          </a:p>
        </p:txBody>
      </p:sp>
      <p:sp>
        <p:nvSpPr>
          <p:cNvPr id="278" name="Google Shape;278;p10"/>
          <p:cNvSpPr/>
          <p:nvPr/>
        </p:nvSpPr>
        <p:spPr>
          <a:xfrm>
            <a:off x="5889047" y="5112525"/>
            <a:ext cx="1792224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0"/>
          <p:cNvSpPr txBox="1"/>
          <p:nvPr/>
        </p:nvSpPr>
        <p:spPr>
          <a:xfrm>
            <a:off x="5995182" y="5147205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700</a:t>
            </a:r>
            <a:endParaRPr/>
          </a:p>
        </p:txBody>
      </p:sp>
      <p:sp>
        <p:nvSpPr>
          <p:cNvPr id="280" name="Google Shape;280;p10"/>
          <p:cNvSpPr/>
          <p:nvPr/>
        </p:nvSpPr>
        <p:spPr>
          <a:xfrm>
            <a:off x="5889047" y="5557368"/>
            <a:ext cx="1792224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0"/>
          <p:cNvSpPr txBox="1"/>
          <p:nvPr/>
        </p:nvSpPr>
        <p:spPr>
          <a:xfrm>
            <a:off x="5942114" y="5592048"/>
            <a:ext cx="1686089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5.0</a:t>
            </a:r>
            <a:endParaRPr/>
          </a:p>
        </p:txBody>
      </p:sp>
      <p:sp>
        <p:nvSpPr>
          <p:cNvPr id="282" name="Google Shape;282;p10"/>
          <p:cNvSpPr/>
          <p:nvPr/>
        </p:nvSpPr>
        <p:spPr>
          <a:xfrm>
            <a:off x="5889047" y="6002211"/>
            <a:ext cx="1792224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0"/>
          <p:cNvSpPr txBox="1"/>
          <p:nvPr/>
        </p:nvSpPr>
        <p:spPr>
          <a:xfrm>
            <a:off x="5995182" y="6036891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76,231.70 USD</a:t>
            </a:r>
            <a:endParaRPr/>
          </a:p>
        </p:txBody>
      </p:sp>
      <p:sp>
        <p:nvSpPr>
          <p:cNvPr id="284" name="Google Shape;284;p10"/>
          <p:cNvSpPr/>
          <p:nvPr/>
        </p:nvSpPr>
        <p:spPr>
          <a:xfrm>
            <a:off x="7804344" y="3333152"/>
            <a:ext cx="1792224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"/>
          <p:cNvSpPr txBox="1"/>
          <p:nvPr/>
        </p:nvSpPr>
        <p:spPr>
          <a:xfrm>
            <a:off x="7910479" y="3367832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7.85</a:t>
            </a:r>
            <a:endParaRPr/>
          </a:p>
        </p:txBody>
      </p:sp>
      <p:sp>
        <p:nvSpPr>
          <p:cNvPr id="286" name="Google Shape;286;p10"/>
          <p:cNvSpPr/>
          <p:nvPr/>
        </p:nvSpPr>
        <p:spPr>
          <a:xfrm>
            <a:off x="7804344" y="3777995"/>
            <a:ext cx="1792224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 txBox="1"/>
          <p:nvPr/>
        </p:nvSpPr>
        <p:spPr>
          <a:xfrm>
            <a:off x="7910479" y="3812675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155.5</a:t>
            </a:r>
            <a:endParaRPr/>
          </a:p>
        </p:txBody>
      </p:sp>
      <p:sp>
        <p:nvSpPr>
          <p:cNvPr id="288" name="Google Shape;288;p10"/>
          <p:cNvSpPr/>
          <p:nvPr/>
        </p:nvSpPr>
        <p:spPr>
          <a:xfrm>
            <a:off x="7804344" y="4222838"/>
            <a:ext cx="1792224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"/>
          <p:cNvSpPr txBox="1"/>
          <p:nvPr/>
        </p:nvSpPr>
        <p:spPr>
          <a:xfrm>
            <a:off x="7910479" y="4257518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295</a:t>
            </a:r>
            <a:endParaRPr/>
          </a:p>
        </p:txBody>
      </p:sp>
      <p:sp>
        <p:nvSpPr>
          <p:cNvPr id="290" name="Google Shape;290;p10"/>
          <p:cNvSpPr/>
          <p:nvPr/>
        </p:nvSpPr>
        <p:spPr>
          <a:xfrm>
            <a:off x="7804344" y="4667681"/>
            <a:ext cx="1792224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0"/>
          <p:cNvSpPr txBox="1"/>
          <p:nvPr/>
        </p:nvSpPr>
        <p:spPr>
          <a:xfrm>
            <a:off x="7910479" y="4702361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168.5</a:t>
            </a:r>
            <a:endParaRPr/>
          </a:p>
        </p:txBody>
      </p:sp>
      <p:sp>
        <p:nvSpPr>
          <p:cNvPr id="292" name="Google Shape;292;p10"/>
          <p:cNvSpPr/>
          <p:nvPr/>
        </p:nvSpPr>
        <p:spPr>
          <a:xfrm>
            <a:off x="7804344" y="5112525"/>
            <a:ext cx="1792224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0"/>
          <p:cNvSpPr txBox="1"/>
          <p:nvPr/>
        </p:nvSpPr>
        <p:spPr>
          <a:xfrm>
            <a:off x="7910479" y="5147205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290</a:t>
            </a:r>
            <a:endParaRPr/>
          </a:p>
        </p:txBody>
      </p:sp>
      <p:sp>
        <p:nvSpPr>
          <p:cNvPr id="294" name="Google Shape;294;p10"/>
          <p:cNvSpPr/>
          <p:nvPr/>
        </p:nvSpPr>
        <p:spPr>
          <a:xfrm>
            <a:off x="7804344" y="5557368"/>
            <a:ext cx="1792224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"/>
          <p:cNvSpPr txBox="1"/>
          <p:nvPr/>
        </p:nvSpPr>
        <p:spPr>
          <a:xfrm>
            <a:off x="7857411" y="5592048"/>
            <a:ext cx="1686089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5.0</a:t>
            </a:r>
            <a:endParaRPr/>
          </a:p>
        </p:txBody>
      </p:sp>
      <p:sp>
        <p:nvSpPr>
          <p:cNvPr id="296" name="Google Shape;296;p10"/>
          <p:cNvSpPr/>
          <p:nvPr/>
        </p:nvSpPr>
        <p:spPr>
          <a:xfrm>
            <a:off x="7804344" y="6002211"/>
            <a:ext cx="1792224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 txBox="1"/>
          <p:nvPr/>
        </p:nvSpPr>
        <p:spPr>
          <a:xfrm>
            <a:off x="7910479" y="6036891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35,648.40 USD</a:t>
            </a:r>
            <a:endParaRPr/>
          </a:p>
        </p:txBody>
      </p:sp>
      <p:sp>
        <p:nvSpPr>
          <p:cNvPr id="298" name="Google Shape;298;p10"/>
          <p:cNvSpPr/>
          <p:nvPr/>
        </p:nvSpPr>
        <p:spPr>
          <a:xfrm>
            <a:off x="3986106" y="2801811"/>
            <a:ext cx="1792224" cy="41148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"/>
          <p:cNvSpPr txBox="1"/>
          <p:nvPr/>
        </p:nvSpPr>
        <p:spPr>
          <a:xfrm>
            <a:off x="4092241" y="2836491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SUV</a:t>
            </a:r>
            <a:endParaRPr/>
          </a:p>
        </p:txBody>
      </p:sp>
      <p:sp>
        <p:nvSpPr>
          <p:cNvPr id="300" name="Google Shape;300;p10"/>
          <p:cNvSpPr/>
          <p:nvPr/>
        </p:nvSpPr>
        <p:spPr>
          <a:xfrm>
            <a:off x="5889047" y="2801811"/>
            <a:ext cx="1792224" cy="4114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"/>
          <p:cNvSpPr txBox="1"/>
          <p:nvPr/>
        </p:nvSpPr>
        <p:spPr>
          <a:xfrm>
            <a:off x="5995182" y="2836491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Sedan</a:t>
            </a:r>
            <a:endParaRPr/>
          </a:p>
        </p:txBody>
      </p:sp>
      <p:sp>
        <p:nvSpPr>
          <p:cNvPr id="302" name="Google Shape;302;p10"/>
          <p:cNvSpPr/>
          <p:nvPr/>
        </p:nvSpPr>
        <p:spPr>
          <a:xfrm>
            <a:off x="7804344" y="2801811"/>
            <a:ext cx="1792224" cy="41148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"/>
          <p:cNvSpPr txBox="1"/>
          <p:nvPr/>
        </p:nvSpPr>
        <p:spPr>
          <a:xfrm>
            <a:off x="7910479" y="2836491"/>
            <a:ext cx="1583871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Hatchback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1"/>
          <p:cNvSpPr/>
          <p:nvPr/>
        </p:nvSpPr>
        <p:spPr>
          <a:xfrm>
            <a:off x="0" y="-1"/>
            <a:ext cx="12192000" cy="2450593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309;p11"/>
          <p:cNvGrpSpPr/>
          <p:nvPr/>
        </p:nvGrpSpPr>
        <p:grpSpPr>
          <a:xfrm>
            <a:off x="4165439" y="179688"/>
            <a:ext cx="3861121" cy="246221"/>
            <a:chOff x="4040471" y="336751"/>
            <a:chExt cx="3861121" cy="246221"/>
          </a:xfrm>
        </p:grpSpPr>
        <p:sp>
          <p:nvSpPr>
            <p:cNvPr id="310" name="Google Shape;310;p11"/>
            <p:cNvSpPr txBox="1"/>
            <p:nvPr/>
          </p:nvSpPr>
          <p:spPr>
            <a:xfrm>
              <a:off x="4969059" y="336751"/>
              <a:ext cx="169309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DATA ANALYSIS</a:t>
              </a:r>
              <a:endParaRPr/>
            </a:p>
          </p:txBody>
        </p:sp>
        <p:sp>
          <p:nvSpPr>
            <p:cNvPr id="311" name="Google Shape;311;p11"/>
            <p:cNvSpPr txBox="1"/>
            <p:nvPr/>
          </p:nvSpPr>
          <p:spPr>
            <a:xfrm>
              <a:off x="6662150" y="336751"/>
              <a:ext cx="123944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SOLUTIONS</a:t>
              </a:r>
              <a:endParaRPr/>
            </a:p>
          </p:txBody>
        </p:sp>
        <p:sp>
          <p:nvSpPr>
            <p:cNvPr id="312" name="Google Shape;312;p11"/>
            <p:cNvSpPr txBox="1"/>
            <p:nvPr/>
          </p:nvSpPr>
          <p:spPr>
            <a:xfrm>
              <a:off x="4040471" y="336751"/>
              <a:ext cx="7697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INTRO</a:t>
              </a:r>
              <a:endParaRPr/>
            </a:p>
          </p:txBody>
        </p:sp>
      </p:grpSp>
      <p:sp>
        <p:nvSpPr>
          <p:cNvPr id="313" name="Google Shape;313;p11"/>
          <p:cNvSpPr txBox="1"/>
          <p:nvPr/>
        </p:nvSpPr>
        <p:spPr>
          <a:xfrm>
            <a:off x="474306" y="1189756"/>
            <a:ext cx="10932531" cy="80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Correlation: more stations lead to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greater consumer interest and sales.</a:t>
            </a:r>
            <a:endParaRPr/>
          </a:p>
        </p:txBody>
      </p:sp>
      <p:grpSp>
        <p:nvGrpSpPr>
          <p:cNvPr id="314" name="Google Shape;314;p11"/>
          <p:cNvGrpSpPr/>
          <p:nvPr/>
        </p:nvGrpSpPr>
        <p:grpSpPr>
          <a:xfrm>
            <a:off x="5084860" y="629855"/>
            <a:ext cx="2022280" cy="413117"/>
            <a:chOff x="5084859" y="584105"/>
            <a:chExt cx="2022280" cy="413117"/>
          </a:xfrm>
        </p:grpSpPr>
        <p:sp>
          <p:nvSpPr>
            <p:cNvPr id="315" name="Google Shape;315;p11"/>
            <p:cNvSpPr/>
            <p:nvPr/>
          </p:nvSpPr>
          <p:spPr>
            <a:xfrm>
              <a:off x="5084859" y="584105"/>
              <a:ext cx="2022280" cy="413117"/>
            </a:xfrm>
            <a:prstGeom prst="roundRect">
              <a:avLst>
                <a:gd name="adj" fmla="val 50000"/>
              </a:avLst>
            </a:prstGeom>
            <a:solidFill>
              <a:srgbClr val="0067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1"/>
            <p:cNvSpPr txBox="1"/>
            <p:nvPr/>
          </p:nvSpPr>
          <p:spPr>
            <a:xfrm>
              <a:off x="5310370" y="636775"/>
              <a:ext cx="157126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IBM Plex Sans SmBld"/>
                  <a:ea typeface="IBM Plex Sans SmBld"/>
                  <a:cs typeface="IBM Plex Sans SmBld"/>
                  <a:sym typeface="IBM Plex Sans SemiBold"/>
                </a:rPr>
                <a:t>Charging Station</a:t>
              </a:r>
              <a:endParaRPr/>
            </a:p>
          </p:txBody>
        </p:sp>
      </p:grpSp>
      <p:sp>
        <p:nvSpPr>
          <p:cNvPr id="317" name="Google Shape;317;p11"/>
          <p:cNvSpPr txBox="1"/>
          <p:nvPr/>
        </p:nvSpPr>
        <p:spPr>
          <a:xfrm>
            <a:off x="2325270" y="6004109"/>
            <a:ext cx="2696572" cy="26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F3F3F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Population of EVs</a:t>
            </a:r>
            <a:r>
              <a:rPr lang="en-US" sz="1000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rPr>
              <a:t> per County in Washington</a:t>
            </a:r>
            <a:endParaRPr/>
          </a:p>
        </p:txBody>
      </p:sp>
      <p:pic>
        <p:nvPicPr>
          <p:cNvPr id="318" name="Google Shape;31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0780" y="2946909"/>
            <a:ext cx="45466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200" y="2946909"/>
            <a:ext cx="4318000" cy="29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1"/>
          <p:cNvSpPr txBox="1"/>
          <p:nvPr/>
        </p:nvSpPr>
        <p:spPr>
          <a:xfrm>
            <a:off x="6595150" y="6004109"/>
            <a:ext cx="4113627" cy="26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F3F3F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Population of EV Public Charging Stations</a:t>
            </a:r>
            <a:r>
              <a:rPr lang="en-US" sz="1000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rPr>
              <a:t> per County in Washington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"/>
          <p:cNvSpPr/>
          <p:nvPr/>
        </p:nvSpPr>
        <p:spPr>
          <a:xfrm>
            <a:off x="0" y="-1"/>
            <a:ext cx="12192000" cy="2450593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12"/>
          <p:cNvGrpSpPr/>
          <p:nvPr/>
        </p:nvGrpSpPr>
        <p:grpSpPr>
          <a:xfrm>
            <a:off x="4165439" y="179688"/>
            <a:ext cx="3861121" cy="246221"/>
            <a:chOff x="4040471" y="336751"/>
            <a:chExt cx="3861121" cy="246221"/>
          </a:xfrm>
        </p:grpSpPr>
        <p:sp>
          <p:nvSpPr>
            <p:cNvPr id="327" name="Google Shape;327;p12"/>
            <p:cNvSpPr txBox="1"/>
            <p:nvPr/>
          </p:nvSpPr>
          <p:spPr>
            <a:xfrm>
              <a:off x="4969059" y="336751"/>
              <a:ext cx="169309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DATA ANALYSIS</a:t>
              </a:r>
              <a:endParaRPr/>
            </a:p>
          </p:txBody>
        </p:sp>
        <p:sp>
          <p:nvSpPr>
            <p:cNvPr id="328" name="Google Shape;328;p12"/>
            <p:cNvSpPr txBox="1"/>
            <p:nvPr/>
          </p:nvSpPr>
          <p:spPr>
            <a:xfrm>
              <a:off x="6662150" y="336751"/>
              <a:ext cx="123944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SOLUTIONS</a:t>
              </a:r>
              <a:endParaRPr/>
            </a:p>
          </p:txBody>
        </p:sp>
        <p:sp>
          <p:nvSpPr>
            <p:cNvPr id="329" name="Google Shape;329;p12"/>
            <p:cNvSpPr txBox="1"/>
            <p:nvPr/>
          </p:nvSpPr>
          <p:spPr>
            <a:xfrm>
              <a:off x="4040471" y="336751"/>
              <a:ext cx="7697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INTRO</a:t>
              </a:r>
              <a:endParaRPr/>
            </a:p>
          </p:txBody>
        </p:sp>
      </p:grpSp>
      <p:sp>
        <p:nvSpPr>
          <p:cNvPr id="330" name="Google Shape;330;p12"/>
          <p:cNvSpPr txBox="1"/>
          <p:nvPr/>
        </p:nvSpPr>
        <p:spPr>
          <a:xfrm>
            <a:off x="474306" y="1189756"/>
            <a:ext cx="10932531" cy="80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There is a direct correlation between the prevalence of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charging stations and the number of EV owners.</a:t>
            </a:r>
            <a:endParaRPr/>
          </a:p>
        </p:txBody>
      </p:sp>
      <p:grpSp>
        <p:nvGrpSpPr>
          <p:cNvPr id="331" name="Google Shape;331;p12"/>
          <p:cNvGrpSpPr/>
          <p:nvPr/>
        </p:nvGrpSpPr>
        <p:grpSpPr>
          <a:xfrm>
            <a:off x="5084860" y="629855"/>
            <a:ext cx="2022280" cy="413117"/>
            <a:chOff x="5084859" y="584105"/>
            <a:chExt cx="2022280" cy="413117"/>
          </a:xfrm>
        </p:grpSpPr>
        <p:sp>
          <p:nvSpPr>
            <p:cNvPr id="332" name="Google Shape;332;p12"/>
            <p:cNvSpPr/>
            <p:nvPr/>
          </p:nvSpPr>
          <p:spPr>
            <a:xfrm>
              <a:off x="5084859" y="584105"/>
              <a:ext cx="2022280" cy="413117"/>
            </a:xfrm>
            <a:prstGeom prst="roundRect">
              <a:avLst>
                <a:gd name="adj" fmla="val 50000"/>
              </a:avLst>
            </a:prstGeom>
            <a:solidFill>
              <a:srgbClr val="0067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2"/>
            <p:cNvSpPr txBox="1"/>
            <p:nvPr/>
          </p:nvSpPr>
          <p:spPr>
            <a:xfrm>
              <a:off x="5310370" y="636775"/>
              <a:ext cx="157126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IBM Plex Sans SmBld"/>
                  <a:ea typeface="IBM Plex Sans SmBld"/>
                  <a:cs typeface="IBM Plex Sans SmBld"/>
                  <a:sym typeface="IBM Plex Sans SemiBold"/>
                </a:rPr>
                <a:t>Charging Station</a:t>
              </a:r>
              <a:endParaRPr/>
            </a:p>
          </p:txBody>
        </p:sp>
      </p:grpSp>
      <p:pic>
        <p:nvPicPr>
          <p:cNvPr id="334" name="Google Shape;33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1087" y="3080448"/>
            <a:ext cx="4196934" cy="148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1085" y="4838458"/>
            <a:ext cx="4196935" cy="829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96050" y="3080448"/>
            <a:ext cx="4591050" cy="283944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2"/>
          <p:cNvSpPr/>
          <p:nvPr/>
        </p:nvSpPr>
        <p:spPr>
          <a:xfrm>
            <a:off x="3754582" y="3108158"/>
            <a:ext cx="1803438" cy="591972"/>
          </a:xfrm>
          <a:prstGeom prst="rect">
            <a:avLst/>
          </a:prstGeom>
          <a:noFill/>
          <a:ln w="28575" cap="flat" cmpd="sng">
            <a:solidFill>
              <a:srgbClr val="006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2"/>
          <p:cNvSpPr/>
          <p:nvPr/>
        </p:nvSpPr>
        <p:spPr>
          <a:xfrm>
            <a:off x="4098342" y="4861330"/>
            <a:ext cx="418657" cy="762574"/>
          </a:xfrm>
          <a:prstGeom prst="rect">
            <a:avLst/>
          </a:prstGeom>
          <a:noFill/>
          <a:ln w="28575" cap="flat" cmpd="sng">
            <a:solidFill>
              <a:srgbClr val="006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2"/>
          <p:cNvSpPr txBox="1"/>
          <p:nvPr/>
        </p:nvSpPr>
        <p:spPr>
          <a:xfrm>
            <a:off x="1811207" y="5919893"/>
            <a:ext cx="3273653" cy="4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rPr>
              <a:t>P-values indicate a statistically </a:t>
            </a:r>
            <a:r>
              <a:rPr lang="en-US" sz="1000">
                <a:solidFill>
                  <a:srgbClr val="3F3F3F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significant correlation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rPr>
              <a:t>between Charging Counts and Vehicle Ownership.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3"/>
          <p:cNvSpPr/>
          <p:nvPr/>
        </p:nvSpPr>
        <p:spPr>
          <a:xfrm>
            <a:off x="0" y="-1"/>
            <a:ext cx="12192000" cy="2450593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5" name="Google Shape;345;p13"/>
          <p:cNvGrpSpPr/>
          <p:nvPr/>
        </p:nvGrpSpPr>
        <p:grpSpPr>
          <a:xfrm>
            <a:off x="4165439" y="179688"/>
            <a:ext cx="3861121" cy="246221"/>
            <a:chOff x="4040471" y="336751"/>
            <a:chExt cx="3861121" cy="246221"/>
          </a:xfrm>
        </p:grpSpPr>
        <p:sp>
          <p:nvSpPr>
            <p:cNvPr id="346" name="Google Shape;346;p13"/>
            <p:cNvSpPr txBox="1"/>
            <p:nvPr/>
          </p:nvSpPr>
          <p:spPr>
            <a:xfrm>
              <a:off x="4969059" y="336751"/>
              <a:ext cx="169309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DATA ANALYSIS</a:t>
              </a:r>
              <a:endParaRPr/>
            </a:p>
          </p:txBody>
        </p:sp>
        <p:sp>
          <p:nvSpPr>
            <p:cNvPr id="347" name="Google Shape;347;p13"/>
            <p:cNvSpPr txBox="1"/>
            <p:nvPr/>
          </p:nvSpPr>
          <p:spPr>
            <a:xfrm>
              <a:off x="6662150" y="336751"/>
              <a:ext cx="123944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SOLUTIONS</a:t>
              </a:r>
              <a:endParaRPr/>
            </a:p>
          </p:txBody>
        </p:sp>
        <p:sp>
          <p:nvSpPr>
            <p:cNvPr id="348" name="Google Shape;348;p13"/>
            <p:cNvSpPr txBox="1"/>
            <p:nvPr/>
          </p:nvSpPr>
          <p:spPr>
            <a:xfrm>
              <a:off x="4040471" y="336751"/>
              <a:ext cx="7697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INTRO</a:t>
              </a:r>
              <a:endParaRPr/>
            </a:p>
          </p:txBody>
        </p:sp>
      </p:grpSp>
      <p:sp>
        <p:nvSpPr>
          <p:cNvPr id="349" name="Google Shape;349;p13"/>
          <p:cNvSpPr txBox="1"/>
          <p:nvPr/>
        </p:nvSpPr>
        <p:spPr>
          <a:xfrm>
            <a:off x="474306" y="1189756"/>
            <a:ext cx="10932531" cy="80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Regions with more Level 2 &amp; DC Fast chargers show increased BEVs,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significantly influencing sales in Washington.</a:t>
            </a:r>
            <a:endParaRPr/>
          </a:p>
        </p:txBody>
      </p:sp>
      <p:grpSp>
        <p:nvGrpSpPr>
          <p:cNvPr id="350" name="Google Shape;350;p13"/>
          <p:cNvGrpSpPr/>
          <p:nvPr/>
        </p:nvGrpSpPr>
        <p:grpSpPr>
          <a:xfrm>
            <a:off x="5084860" y="629855"/>
            <a:ext cx="2022280" cy="413117"/>
            <a:chOff x="5084859" y="584105"/>
            <a:chExt cx="2022280" cy="413117"/>
          </a:xfrm>
        </p:grpSpPr>
        <p:sp>
          <p:nvSpPr>
            <p:cNvPr id="351" name="Google Shape;351;p13"/>
            <p:cNvSpPr/>
            <p:nvPr/>
          </p:nvSpPr>
          <p:spPr>
            <a:xfrm>
              <a:off x="5084859" y="584105"/>
              <a:ext cx="2022280" cy="413117"/>
            </a:xfrm>
            <a:prstGeom prst="roundRect">
              <a:avLst>
                <a:gd name="adj" fmla="val 50000"/>
              </a:avLst>
            </a:prstGeom>
            <a:solidFill>
              <a:srgbClr val="0067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 txBox="1"/>
            <p:nvPr/>
          </p:nvSpPr>
          <p:spPr>
            <a:xfrm>
              <a:off x="5310370" y="636775"/>
              <a:ext cx="157126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IBM Plex Sans SmBld"/>
                  <a:ea typeface="IBM Plex Sans SmBld"/>
                  <a:cs typeface="IBM Plex Sans SmBld"/>
                  <a:sym typeface="IBM Plex Sans SemiBold"/>
                </a:rPr>
                <a:t>Charging Station</a:t>
              </a:r>
              <a:endParaRPr/>
            </a:p>
          </p:txBody>
        </p:sp>
      </p:grpSp>
      <p:sp>
        <p:nvSpPr>
          <p:cNvPr id="353" name="Google Shape;353;p13"/>
          <p:cNvSpPr txBox="1"/>
          <p:nvPr/>
        </p:nvSpPr>
        <p:spPr>
          <a:xfrm>
            <a:off x="3610399" y="2048356"/>
            <a:ext cx="4971234" cy="26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trend is likely applicable across the U.S., based on extensive Washington data.</a:t>
            </a:r>
            <a:endParaRPr/>
          </a:p>
        </p:txBody>
      </p:sp>
      <p:pic>
        <p:nvPicPr>
          <p:cNvPr id="354" name="Google Shape;354;p13"/>
          <p:cNvPicPr preferRelativeResize="0"/>
          <p:nvPr/>
        </p:nvPicPr>
        <p:blipFill rotWithShape="1">
          <a:blip r:embed="rId3">
            <a:alphaModFix/>
          </a:blip>
          <a:srcRect b="51210"/>
          <a:stretch/>
        </p:blipFill>
        <p:spPr>
          <a:xfrm>
            <a:off x="2224255" y="3437673"/>
            <a:ext cx="4000500" cy="1939472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3"/>
          <p:cNvSpPr/>
          <p:nvPr/>
        </p:nvSpPr>
        <p:spPr>
          <a:xfrm>
            <a:off x="4379934" y="3604411"/>
            <a:ext cx="1364428" cy="174186"/>
          </a:xfrm>
          <a:prstGeom prst="rect">
            <a:avLst/>
          </a:prstGeom>
          <a:noFill/>
          <a:ln w="28575" cap="flat" cmpd="sng">
            <a:solidFill>
              <a:srgbClr val="006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13"/>
          <p:cNvPicPr preferRelativeResize="0"/>
          <p:nvPr/>
        </p:nvPicPr>
        <p:blipFill rotWithShape="1">
          <a:blip r:embed="rId3">
            <a:alphaModFix/>
          </a:blip>
          <a:srcRect t="49994"/>
          <a:stretch/>
        </p:blipFill>
        <p:spPr>
          <a:xfrm>
            <a:off x="6310494" y="3479300"/>
            <a:ext cx="4000500" cy="198779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3"/>
          <p:cNvSpPr/>
          <p:nvPr/>
        </p:nvSpPr>
        <p:spPr>
          <a:xfrm>
            <a:off x="8734915" y="3504352"/>
            <a:ext cx="342452" cy="964764"/>
          </a:xfrm>
          <a:prstGeom prst="rect">
            <a:avLst/>
          </a:prstGeom>
          <a:noFill/>
          <a:ln w="28575" cap="flat" cmpd="sng">
            <a:solidFill>
              <a:srgbClr val="006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3"/>
          <p:cNvSpPr/>
          <p:nvPr/>
        </p:nvSpPr>
        <p:spPr>
          <a:xfrm>
            <a:off x="6696340" y="3867724"/>
            <a:ext cx="799767" cy="601392"/>
          </a:xfrm>
          <a:prstGeom prst="rect">
            <a:avLst/>
          </a:prstGeom>
          <a:noFill/>
          <a:ln w="28575" cap="flat" cmpd="sng">
            <a:solidFill>
              <a:srgbClr val="006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4"/>
          <p:cNvSpPr/>
          <p:nvPr/>
        </p:nvSpPr>
        <p:spPr>
          <a:xfrm>
            <a:off x="0" y="-1"/>
            <a:ext cx="12192000" cy="2450593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4" name="Google Shape;364;p14"/>
          <p:cNvGrpSpPr/>
          <p:nvPr/>
        </p:nvGrpSpPr>
        <p:grpSpPr>
          <a:xfrm>
            <a:off x="4165439" y="179688"/>
            <a:ext cx="3861121" cy="246221"/>
            <a:chOff x="4040471" y="336751"/>
            <a:chExt cx="3861121" cy="246221"/>
          </a:xfrm>
        </p:grpSpPr>
        <p:sp>
          <p:nvSpPr>
            <p:cNvPr id="365" name="Google Shape;365;p14"/>
            <p:cNvSpPr txBox="1"/>
            <p:nvPr/>
          </p:nvSpPr>
          <p:spPr>
            <a:xfrm>
              <a:off x="4969059" y="336751"/>
              <a:ext cx="169309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DATA ANALYSIS</a:t>
              </a:r>
              <a:endParaRPr/>
            </a:p>
          </p:txBody>
        </p:sp>
        <p:sp>
          <p:nvSpPr>
            <p:cNvPr id="366" name="Google Shape;366;p14"/>
            <p:cNvSpPr txBox="1"/>
            <p:nvPr/>
          </p:nvSpPr>
          <p:spPr>
            <a:xfrm>
              <a:off x="6662150" y="336751"/>
              <a:ext cx="123944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SOLUTIONS</a:t>
              </a:r>
              <a:endParaRPr/>
            </a:p>
          </p:txBody>
        </p:sp>
        <p:sp>
          <p:nvSpPr>
            <p:cNvPr id="367" name="Google Shape;367;p14"/>
            <p:cNvSpPr txBox="1"/>
            <p:nvPr/>
          </p:nvSpPr>
          <p:spPr>
            <a:xfrm>
              <a:off x="4040471" y="336751"/>
              <a:ext cx="7697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INTRO</a:t>
              </a:r>
              <a:endParaRPr/>
            </a:p>
          </p:txBody>
        </p:sp>
      </p:grpSp>
      <p:sp>
        <p:nvSpPr>
          <p:cNvPr id="368" name="Google Shape;368;p14"/>
          <p:cNvSpPr txBox="1"/>
          <p:nvPr/>
        </p:nvSpPr>
        <p:spPr>
          <a:xfrm>
            <a:off x="474306" y="1189756"/>
            <a:ext cx="10932531" cy="80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These clusters illuminate the inherent groupings observed</a:t>
            </a:r>
            <a:br>
              <a:rPr lang="en-US" sz="2000" b="1">
                <a:solidFill>
                  <a:schemeClr val="dk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</a:br>
            <a:r>
              <a:rPr lang="en-US" sz="2000" b="1">
                <a:solidFill>
                  <a:schemeClr val="dk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in most BEV cars within the broader US automotive market.</a:t>
            </a:r>
            <a:endParaRPr/>
          </a:p>
        </p:txBody>
      </p:sp>
      <p:grpSp>
        <p:nvGrpSpPr>
          <p:cNvPr id="369" name="Google Shape;369;p14"/>
          <p:cNvGrpSpPr/>
          <p:nvPr/>
        </p:nvGrpSpPr>
        <p:grpSpPr>
          <a:xfrm>
            <a:off x="5084860" y="629855"/>
            <a:ext cx="2022280" cy="413117"/>
            <a:chOff x="5084859" y="584105"/>
            <a:chExt cx="2022280" cy="413117"/>
          </a:xfrm>
        </p:grpSpPr>
        <p:sp>
          <p:nvSpPr>
            <p:cNvPr id="370" name="Google Shape;370;p14"/>
            <p:cNvSpPr/>
            <p:nvPr/>
          </p:nvSpPr>
          <p:spPr>
            <a:xfrm>
              <a:off x="5084859" y="584105"/>
              <a:ext cx="2022280" cy="413117"/>
            </a:xfrm>
            <a:prstGeom prst="roundRect">
              <a:avLst>
                <a:gd name="adj" fmla="val 50000"/>
              </a:avLst>
            </a:prstGeom>
            <a:solidFill>
              <a:srgbClr val="0067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4"/>
            <p:cNvSpPr txBox="1"/>
            <p:nvPr/>
          </p:nvSpPr>
          <p:spPr>
            <a:xfrm>
              <a:off x="5330411" y="636775"/>
              <a:ext cx="15311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IBM Plex Sans SmBld"/>
                  <a:ea typeface="IBM Plex Sans SmBld"/>
                  <a:cs typeface="IBM Plex Sans SmBld"/>
                  <a:sym typeface="IBM Plex Sans SemiBold"/>
                </a:rPr>
                <a:t>Cluster Analysis</a:t>
              </a:r>
              <a:endParaRPr/>
            </a:p>
          </p:txBody>
        </p:sp>
      </p:grpSp>
      <p:pic>
        <p:nvPicPr>
          <p:cNvPr id="372" name="Google Shape;37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5410" y="2936632"/>
            <a:ext cx="3680131" cy="346883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4"/>
          <p:cNvSpPr/>
          <p:nvPr/>
        </p:nvSpPr>
        <p:spPr>
          <a:xfrm>
            <a:off x="6095394" y="3568540"/>
            <a:ext cx="1515232" cy="271236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6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4"/>
          <p:cNvSpPr txBox="1"/>
          <p:nvPr/>
        </p:nvSpPr>
        <p:spPr>
          <a:xfrm>
            <a:off x="6415452" y="3076468"/>
            <a:ext cx="829210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67FF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Cluster 1</a:t>
            </a:r>
            <a:endParaRPr/>
          </a:p>
        </p:txBody>
      </p:sp>
      <p:sp>
        <p:nvSpPr>
          <p:cNvPr id="375" name="Google Shape;375;p14"/>
          <p:cNvSpPr txBox="1"/>
          <p:nvPr/>
        </p:nvSpPr>
        <p:spPr>
          <a:xfrm>
            <a:off x="8108944" y="3076468"/>
            <a:ext cx="829210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67FF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Cluster 2</a:t>
            </a:r>
            <a:endParaRPr/>
          </a:p>
        </p:txBody>
      </p:sp>
      <p:sp>
        <p:nvSpPr>
          <p:cNvPr id="376" name="Google Shape;376;p14"/>
          <p:cNvSpPr txBox="1"/>
          <p:nvPr/>
        </p:nvSpPr>
        <p:spPr>
          <a:xfrm>
            <a:off x="9797067" y="3076468"/>
            <a:ext cx="829210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67FF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Cluster 3</a:t>
            </a:r>
            <a:endParaRPr/>
          </a:p>
        </p:txBody>
      </p:sp>
      <p:sp>
        <p:nvSpPr>
          <p:cNvPr id="377" name="Google Shape;377;p14"/>
          <p:cNvSpPr txBox="1"/>
          <p:nvPr/>
        </p:nvSpPr>
        <p:spPr>
          <a:xfrm>
            <a:off x="6102838" y="4518109"/>
            <a:ext cx="1500344" cy="74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Balanced Performance &amp; Fast-charging</a:t>
            </a:r>
            <a:endParaRPr/>
          </a:p>
        </p:txBody>
      </p:sp>
      <p:sp>
        <p:nvSpPr>
          <p:cNvPr id="378" name="Google Shape;378;p14"/>
          <p:cNvSpPr/>
          <p:nvPr/>
        </p:nvSpPr>
        <p:spPr>
          <a:xfrm>
            <a:off x="7765933" y="3568540"/>
            <a:ext cx="1515232" cy="271236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6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4"/>
          <p:cNvSpPr txBox="1"/>
          <p:nvPr/>
        </p:nvSpPr>
        <p:spPr>
          <a:xfrm>
            <a:off x="7773377" y="4665129"/>
            <a:ext cx="1500344" cy="51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Diverse High Speed &amp; Range</a:t>
            </a:r>
            <a:endParaRPr/>
          </a:p>
        </p:txBody>
      </p:sp>
      <p:sp>
        <p:nvSpPr>
          <p:cNvPr id="380" name="Google Shape;380;p14"/>
          <p:cNvSpPr/>
          <p:nvPr/>
        </p:nvSpPr>
        <p:spPr>
          <a:xfrm>
            <a:off x="9454056" y="3568540"/>
            <a:ext cx="1515232" cy="271236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6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4"/>
          <p:cNvSpPr txBox="1"/>
          <p:nvPr/>
        </p:nvSpPr>
        <p:spPr>
          <a:xfrm>
            <a:off x="9461500" y="4518109"/>
            <a:ext cx="1500344" cy="74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Modest Performance with Varied Drive Types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"/>
          <p:cNvSpPr/>
          <p:nvPr/>
        </p:nvSpPr>
        <p:spPr>
          <a:xfrm>
            <a:off x="0" y="-1"/>
            <a:ext cx="12192000" cy="2450593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7" name="Google Shape;387;p15"/>
          <p:cNvGrpSpPr/>
          <p:nvPr/>
        </p:nvGrpSpPr>
        <p:grpSpPr>
          <a:xfrm>
            <a:off x="4165439" y="179688"/>
            <a:ext cx="3861121" cy="246221"/>
            <a:chOff x="4040471" y="336751"/>
            <a:chExt cx="3861121" cy="246221"/>
          </a:xfrm>
        </p:grpSpPr>
        <p:sp>
          <p:nvSpPr>
            <p:cNvPr id="388" name="Google Shape;388;p15"/>
            <p:cNvSpPr txBox="1"/>
            <p:nvPr/>
          </p:nvSpPr>
          <p:spPr>
            <a:xfrm>
              <a:off x="4969059" y="336751"/>
              <a:ext cx="169309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DATA ANALYSIS</a:t>
              </a:r>
              <a:endParaRPr/>
            </a:p>
          </p:txBody>
        </p:sp>
        <p:sp>
          <p:nvSpPr>
            <p:cNvPr id="389" name="Google Shape;389;p15"/>
            <p:cNvSpPr txBox="1"/>
            <p:nvPr/>
          </p:nvSpPr>
          <p:spPr>
            <a:xfrm>
              <a:off x="6662150" y="336751"/>
              <a:ext cx="123944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SOLUTIONS</a:t>
              </a:r>
              <a:endParaRPr/>
            </a:p>
          </p:txBody>
        </p:sp>
        <p:sp>
          <p:nvSpPr>
            <p:cNvPr id="390" name="Google Shape;390;p15"/>
            <p:cNvSpPr txBox="1"/>
            <p:nvPr/>
          </p:nvSpPr>
          <p:spPr>
            <a:xfrm>
              <a:off x="4040471" y="336751"/>
              <a:ext cx="7697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INTRO</a:t>
              </a:r>
              <a:endParaRPr/>
            </a:p>
          </p:txBody>
        </p:sp>
      </p:grpSp>
      <p:sp>
        <p:nvSpPr>
          <p:cNvPr id="391" name="Google Shape;391;p15"/>
          <p:cNvSpPr txBox="1"/>
          <p:nvPr/>
        </p:nvSpPr>
        <p:spPr>
          <a:xfrm>
            <a:off x="474306" y="1189756"/>
            <a:ext cx="10932531" cy="80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This delineation elucidates the inherent clusters existing 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within the Washington automotive market.</a:t>
            </a:r>
            <a:endParaRPr/>
          </a:p>
        </p:txBody>
      </p:sp>
      <p:grpSp>
        <p:nvGrpSpPr>
          <p:cNvPr id="392" name="Google Shape;392;p15"/>
          <p:cNvGrpSpPr/>
          <p:nvPr/>
        </p:nvGrpSpPr>
        <p:grpSpPr>
          <a:xfrm>
            <a:off x="5084860" y="629855"/>
            <a:ext cx="2022280" cy="413117"/>
            <a:chOff x="5084859" y="584105"/>
            <a:chExt cx="2022280" cy="413117"/>
          </a:xfrm>
        </p:grpSpPr>
        <p:sp>
          <p:nvSpPr>
            <p:cNvPr id="393" name="Google Shape;393;p15"/>
            <p:cNvSpPr/>
            <p:nvPr/>
          </p:nvSpPr>
          <p:spPr>
            <a:xfrm>
              <a:off x="5084859" y="584105"/>
              <a:ext cx="2022280" cy="413117"/>
            </a:xfrm>
            <a:prstGeom prst="roundRect">
              <a:avLst>
                <a:gd name="adj" fmla="val 50000"/>
              </a:avLst>
            </a:prstGeom>
            <a:solidFill>
              <a:srgbClr val="0067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5"/>
            <p:cNvSpPr txBox="1"/>
            <p:nvPr/>
          </p:nvSpPr>
          <p:spPr>
            <a:xfrm>
              <a:off x="5330411" y="636775"/>
              <a:ext cx="15311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IBM Plex Sans SmBld"/>
                  <a:ea typeface="IBM Plex Sans SmBld"/>
                  <a:cs typeface="IBM Plex Sans SmBld"/>
                  <a:sym typeface="IBM Plex Sans SemiBold"/>
                </a:rPr>
                <a:t>Cluster Analysis</a:t>
              </a:r>
              <a:endParaRPr/>
            </a:p>
          </p:txBody>
        </p:sp>
      </p:grpSp>
      <p:sp>
        <p:nvSpPr>
          <p:cNvPr id="395" name="Google Shape;395;p15"/>
          <p:cNvSpPr/>
          <p:nvPr/>
        </p:nvSpPr>
        <p:spPr>
          <a:xfrm>
            <a:off x="6095394" y="3568540"/>
            <a:ext cx="1515232" cy="271236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5"/>
          <p:cNvSpPr txBox="1"/>
          <p:nvPr/>
        </p:nvSpPr>
        <p:spPr>
          <a:xfrm>
            <a:off x="6415452" y="3076468"/>
            <a:ext cx="829210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accent6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Cluster 1</a:t>
            </a:r>
            <a:endParaRPr/>
          </a:p>
        </p:txBody>
      </p:sp>
      <p:sp>
        <p:nvSpPr>
          <p:cNvPr id="397" name="Google Shape;397;p15"/>
          <p:cNvSpPr txBox="1"/>
          <p:nvPr/>
        </p:nvSpPr>
        <p:spPr>
          <a:xfrm>
            <a:off x="8108944" y="3076468"/>
            <a:ext cx="829210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accent6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Cluster 2</a:t>
            </a:r>
            <a:endParaRPr/>
          </a:p>
        </p:txBody>
      </p:sp>
      <p:sp>
        <p:nvSpPr>
          <p:cNvPr id="398" name="Google Shape;398;p15"/>
          <p:cNvSpPr txBox="1"/>
          <p:nvPr/>
        </p:nvSpPr>
        <p:spPr>
          <a:xfrm>
            <a:off x="9797067" y="3076468"/>
            <a:ext cx="829210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accent6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Cluster 3</a:t>
            </a:r>
            <a:endParaRPr/>
          </a:p>
        </p:txBody>
      </p:sp>
      <p:sp>
        <p:nvSpPr>
          <p:cNvPr id="399" name="Google Shape;399;p15"/>
          <p:cNvSpPr txBox="1"/>
          <p:nvPr/>
        </p:nvSpPr>
        <p:spPr>
          <a:xfrm>
            <a:off x="6102838" y="4294740"/>
            <a:ext cx="1500344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Hatchbacks</a:t>
            </a:r>
            <a:endParaRPr/>
          </a:p>
        </p:txBody>
      </p:sp>
      <p:sp>
        <p:nvSpPr>
          <p:cNvPr id="400" name="Google Shape;400;p15"/>
          <p:cNvSpPr/>
          <p:nvPr/>
        </p:nvSpPr>
        <p:spPr>
          <a:xfrm>
            <a:off x="7765933" y="3568540"/>
            <a:ext cx="1515232" cy="271236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5"/>
          <p:cNvSpPr txBox="1"/>
          <p:nvPr/>
        </p:nvSpPr>
        <p:spPr>
          <a:xfrm>
            <a:off x="7773377" y="4294740"/>
            <a:ext cx="1500344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SUVs</a:t>
            </a:r>
            <a:endParaRPr/>
          </a:p>
        </p:txBody>
      </p:sp>
      <p:sp>
        <p:nvSpPr>
          <p:cNvPr id="402" name="Google Shape;402;p15"/>
          <p:cNvSpPr/>
          <p:nvPr/>
        </p:nvSpPr>
        <p:spPr>
          <a:xfrm>
            <a:off x="9454056" y="3568540"/>
            <a:ext cx="1515232" cy="271236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5"/>
          <p:cNvSpPr txBox="1"/>
          <p:nvPr/>
        </p:nvSpPr>
        <p:spPr>
          <a:xfrm>
            <a:off x="9461500" y="4294740"/>
            <a:ext cx="1500344" cy="29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Sedans</a:t>
            </a:r>
            <a:endParaRPr/>
          </a:p>
        </p:txBody>
      </p:sp>
      <p:pic>
        <p:nvPicPr>
          <p:cNvPr id="404" name="Google Shape;40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403" y="3482290"/>
            <a:ext cx="4023153" cy="269318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15"/>
          <p:cNvSpPr txBox="1"/>
          <p:nvPr/>
        </p:nvSpPr>
        <p:spPr>
          <a:xfrm>
            <a:off x="6102838" y="4975248"/>
            <a:ext cx="1500344" cy="74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Higher acceleration and lower top speed</a:t>
            </a:r>
            <a:endParaRPr/>
          </a:p>
        </p:txBody>
      </p:sp>
      <p:sp>
        <p:nvSpPr>
          <p:cNvPr id="406" name="Google Shape;406;p15"/>
          <p:cNvSpPr txBox="1"/>
          <p:nvPr/>
        </p:nvSpPr>
        <p:spPr>
          <a:xfrm>
            <a:off x="7773377" y="4975248"/>
            <a:ext cx="1500344" cy="74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Higher acceleration but lower top speeds</a:t>
            </a:r>
            <a:endParaRPr/>
          </a:p>
        </p:txBody>
      </p:sp>
      <p:sp>
        <p:nvSpPr>
          <p:cNvPr id="407" name="Google Shape;407;p15"/>
          <p:cNvSpPr txBox="1"/>
          <p:nvPr/>
        </p:nvSpPr>
        <p:spPr>
          <a:xfrm>
            <a:off x="9461500" y="4975248"/>
            <a:ext cx="1500344" cy="74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Lower acceleration but higher top speeds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7FF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9;p7">
            <a:extLst>
              <a:ext uri="{FF2B5EF4-FFF2-40B4-BE49-F238E27FC236}">
                <a16:creationId xmlns:a16="http://schemas.microsoft.com/office/drawing/2014/main" id="{FA7E5754-A241-2C94-7EF0-419566A1E212}"/>
              </a:ext>
            </a:extLst>
          </p:cNvPr>
          <p:cNvSpPr txBox="1"/>
          <p:nvPr/>
        </p:nvSpPr>
        <p:spPr>
          <a:xfrm>
            <a:off x="523201" y="2775171"/>
            <a:ext cx="673293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SOLUTION</a:t>
            </a:r>
            <a:endParaRPr dirty="0"/>
          </a:p>
        </p:txBody>
      </p:sp>
      <p:sp>
        <p:nvSpPr>
          <p:cNvPr id="3" name="Google Shape;190;p7">
            <a:extLst>
              <a:ext uri="{FF2B5EF4-FFF2-40B4-BE49-F238E27FC236}">
                <a16:creationId xmlns:a16="http://schemas.microsoft.com/office/drawing/2014/main" id="{EF5C1458-4796-9E14-F4FB-3A38DBBE008A}"/>
              </a:ext>
            </a:extLst>
          </p:cNvPr>
          <p:cNvSpPr txBox="1"/>
          <p:nvPr/>
        </p:nvSpPr>
        <p:spPr>
          <a:xfrm>
            <a:off x="523201" y="2333383"/>
            <a:ext cx="7067961" cy="44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Driving the Future: ELECTRIFY, where Innovation Meets the Road</a:t>
            </a:r>
            <a:endParaRPr dirty="0"/>
          </a:p>
        </p:txBody>
      </p:sp>
      <p:sp>
        <p:nvSpPr>
          <p:cNvPr id="4" name="Google Shape;191;p7">
            <a:extLst>
              <a:ext uri="{FF2B5EF4-FFF2-40B4-BE49-F238E27FC236}">
                <a16:creationId xmlns:a16="http://schemas.microsoft.com/office/drawing/2014/main" id="{B16152AE-1589-EA1C-45CC-5F84F0D5DF09}"/>
              </a:ext>
            </a:extLst>
          </p:cNvPr>
          <p:cNvSpPr txBox="1"/>
          <p:nvPr/>
        </p:nvSpPr>
        <p:spPr>
          <a:xfrm>
            <a:off x="523201" y="6266711"/>
            <a:ext cx="31005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8D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PRESENTED BY DATA NERDS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17" descr="Tesla Achieves Major Milestone: Supercharging Network Reaches 20,000 S"/>
          <p:cNvPicPr preferRelativeResize="0"/>
          <p:nvPr/>
        </p:nvPicPr>
        <p:blipFill rotWithShape="1">
          <a:blip r:embed="rId3">
            <a:alphaModFix/>
          </a:blip>
          <a:srcRect l="10913" r="35837"/>
          <a:stretch/>
        </p:blipFill>
        <p:spPr>
          <a:xfrm>
            <a:off x="6195934" y="0"/>
            <a:ext cx="5996066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17"/>
          <p:cNvGrpSpPr/>
          <p:nvPr/>
        </p:nvGrpSpPr>
        <p:grpSpPr>
          <a:xfrm>
            <a:off x="4165439" y="179688"/>
            <a:ext cx="3869137" cy="246221"/>
            <a:chOff x="4040471" y="336751"/>
            <a:chExt cx="3869137" cy="246221"/>
          </a:xfrm>
        </p:grpSpPr>
        <p:sp>
          <p:nvSpPr>
            <p:cNvPr id="421" name="Google Shape;421;p17"/>
            <p:cNvSpPr txBox="1"/>
            <p:nvPr/>
          </p:nvSpPr>
          <p:spPr>
            <a:xfrm>
              <a:off x="4969059" y="336751"/>
              <a:ext cx="169309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DATA ANALYSIS</a:t>
              </a:r>
              <a:endParaRPr/>
            </a:p>
          </p:txBody>
        </p:sp>
        <p:sp>
          <p:nvSpPr>
            <p:cNvPr id="422" name="Google Shape;422;p17"/>
            <p:cNvSpPr txBox="1"/>
            <p:nvPr/>
          </p:nvSpPr>
          <p:spPr>
            <a:xfrm>
              <a:off x="6654135" y="336751"/>
              <a:ext cx="12554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SOLUTIONS</a:t>
              </a:r>
              <a:endParaRPr/>
            </a:p>
          </p:txBody>
        </p:sp>
        <p:sp>
          <p:nvSpPr>
            <p:cNvPr id="423" name="Google Shape;423;p17"/>
            <p:cNvSpPr txBox="1"/>
            <p:nvPr/>
          </p:nvSpPr>
          <p:spPr>
            <a:xfrm>
              <a:off x="4040471" y="336751"/>
              <a:ext cx="7697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INTRO</a:t>
              </a:r>
              <a:endParaRPr/>
            </a:p>
          </p:txBody>
        </p:sp>
      </p:grpSp>
      <p:sp>
        <p:nvSpPr>
          <p:cNvPr id="424" name="Google Shape;424;p17"/>
          <p:cNvSpPr txBox="1"/>
          <p:nvPr/>
        </p:nvSpPr>
        <p:spPr>
          <a:xfrm>
            <a:off x="982145" y="2479960"/>
            <a:ext cx="3183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Utilizing Benchmarks as A Proxy for Entry</a:t>
            </a:r>
            <a:endParaRPr/>
          </a:p>
        </p:txBody>
      </p:sp>
      <p:sp>
        <p:nvSpPr>
          <p:cNvPr id="425" name="Google Shape;425;p17"/>
          <p:cNvSpPr txBox="1"/>
          <p:nvPr/>
        </p:nvSpPr>
        <p:spPr>
          <a:xfrm>
            <a:off x="982145" y="3429000"/>
            <a:ext cx="3769800" cy="1643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3131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Tesla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, excelling in both production and sales, sets a benchmark for EVs with its extensive </a:t>
            </a: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  <a:ea typeface="IBM Plex Sans Medm"/>
                <a:cs typeface="IBM Plex Sans Medm"/>
                <a:sym typeface="IBM Plex Sans Medium"/>
              </a:rPr>
              <a:t>Supercharger network</a:t>
            </a:r>
            <a:r>
              <a:rPr lang="en-US" sz="1200" dirty="0">
                <a:solidFill>
                  <a:schemeClr val="tx1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 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and</a:t>
            </a:r>
            <a:r>
              <a:rPr lang="en-US" sz="1200" dirty="0">
                <a:solidFill>
                  <a:schemeClr val="tx1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  <a:ea typeface="IBM Plex Sans Medm"/>
                <a:cs typeface="IBM Plex Sans Medm"/>
                <a:sym typeface="IBM Plex Sans Medium"/>
              </a:rPr>
              <a:t>customer-focused innovations</a:t>
            </a:r>
            <a:r>
              <a:rPr lang="en-US" sz="1200" dirty="0">
                <a:solidFill>
                  <a:schemeClr val="tx1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 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like online customization and software updates, providing key strategies for competitive market entry.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IBM Plex Sans Medm"/>
              <a:ea typeface="IBM Plex Sans Medm"/>
              <a:cs typeface="IBM Plex Sans Medm"/>
              <a:sym typeface="IBM Plex Sans Medium"/>
            </a:endParaRPr>
          </a:p>
        </p:txBody>
      </p:sp>
      <p:sp>
        <p:nvSpPr>
          <p:cNvPr id="426" name="Google Shape;426;p17"/>
          <p:cNvSpPr txBox="1"/>
          <p:nvPr/>
        </p:nvSpPr>
        <p:spPr>
          <a:xfrm>
            <a:off x="982145" y="1626523"/>
            <a:ext cx="838096" cy="708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18" descr="Honda Previews Another Electric Sedan We Won't Get in the Stat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1778" y="1"/>
            <a:ext cx="6110142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8" descr="2024 Honda Prologue Will Be a New EV SUV Model"/>
          <p:cNvPicPr preferRelativeResize="0"/>
          <p:nvPr/>
        </p:nvPicPr>
        <p:blipFill rotWithShape="1">
          <a:blip r:embed="rId4">
            <a:alphaModFix/>
          </a:blip>
          <a:srcRect l="-235" t="5994" r="234" b="6736"/>
          <a:stretch/>
        </p:blipFill>
        <p:spPr>
          <a:xfrm>
            <a:off x="6187382" y="3398827"/>
            <a:ext cx="6124538" cy="34889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18"/>
          <p:cNvGrpSpPr/>
          <p:nvPr/>
        </p:nvGrpSpPr>
        <p:grpSpPr>
          <a:xfrm>
            <a:off x="4165439" y="179688"/>
            <a:ext cx="3869137" cy="246221"/>
            <a:chOff x="4040471" y="336751"/>
            <a:chExt cx="3869137" cy="246221"/>
          </a:xfrm>
        </p:grpSpPr>
        <p:sp>
          <p:nvSpPr>
            <p:cNvPr id="434" name="Google Shape;434;p18"/>
            <p:cNvSpPr txBox="1"/>
            <p:nvPr/>
          </p:nvSpPr>
          <p:spPr>
            <a:xfrm>
              <a:off x="4969059" y="336751"/>
              <a:ext cx="169309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DATA ANALYSIS</a:t>
              </a:r>
              <a:endParaRPr/>
            </a:p>
          </p:txBody>
        </p:sp>
        <p:sp>
          <p:nvSpPr>
            <p:cNvPr id="435" name="Google Shape;435;p18"/>
            <p:cNvSpPr txBox="1"/>
            <p:nvPr/>
          </p:nvSpPr>
          <p:spPr>
            <a:xfrm>
              <a:off x="6654135" y="336751"/>
              <a:ext cx="12554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SOLUTIONS</a:t>
              </a:r>
              <a:endParaRPr/>
            </a:p>
          </p:txBody>
        </p:sp>
        <p:sp>
          <p:nvSpPr>
            <p:cNvPr id="436" name="Google Shape;436;p18"/>
            <p:cNvSpPr txBox="1"/>
            <p:nvPr/>
          </p:nvSpPr>
          <p:spPr>
            <a:xfrm>
              <a:off x="4040471" y="336751"/>
              <a:ext cx="7697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INTRO</a:t>
              </a:r>
              <a:endParaRPr/>
            </a:p>
          </p:txBody>
        </p:sp>
      </p:grpSp>
      <p:sp>
        <p:nvSpPr>
          <p:cNvPr id="437" name="Google Shape;437;p18"/>
          <p:cNvSpPr txBox="1"/>
          <p:nvPr/>
        </p:nvSpPr>
        <p:spPr>
          <a:xfrm>
            <a:off x="982145" y="2255922"/>
            <a:ext cx="31833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Strategies Based on Different Vehicle Body Types and Their Features</a:t>
            </a:r>
            <a:endParaRPr/>
          </a:p>
        </p:txBody>
      </p:sp>
      <p:sp>
        <p:nvSpPr>
          <p:cNvPr id="438" name="Google Shape;438;p18"/>
          <p:cNvSpPr txBox="1"/>
          <p:nvPr/>
        </p:nvSpPr>
        <p:spPr>
          <a:xfrm>
            <a:off x="982145" y="3574294"/>
            <a:ext cx="3769800" cy="190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  <a:ea typeface="IBM Plex Sans Medm"/>
                <a:cs typeface="IBM Plex Sans Medm"/>
                <a:sym typeface="IBM Plex Sans Medium"/>
              </a:rPr>
              <a:t>SUVs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 as sales leaders due to their efficiency and family appeal, </a:t>
            </a: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  <a:ea typeface="IBM Plex Sans Medm"/>
                <a:cs typeface="IBM Plex Sans Medm"/>
                <a:sym typeface="IBM Plex Sans Medium"/>
              </a:rPr>
              <a:t>Sedans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 attract a performance-oriented, wealthier customer base, while </a:t>
            </a: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  <a:ea typeface="IBM Plex Sans Medm"/>
                <a:cs typeface="IBM Plex Sans Medm"/>
                <a:sym typeface="IBM Plex Sans Medium"/>
              </a:rPr>
              <a:t>Hatchbacks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 present growth opportunities in the budget-conscious segment, collectively providing our client with comprehensive market insights for future product development.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IBM Plex Sans Medm"/>
              <a:ea typeface="IBM Plex Sans Medm"/>
              <a:cs typeface="IBM Plex Sans Medm"/>
              <a:sym typeface="IBM Plex Sans Medium"/>
            </a:endParaRPr>
          </a:p>
        </p:txBody>
      </p:sp>
      <p:sp>
        <p:nvSpPr>
          <p:cNvPr id="439" name="Google Shape;439;p18"/>
          <p:cNvSpPr txBox="1"/>
          <p:nvPr/>
        </p:nvSpPr>
        <p:spPr>
          <a:xfrm>
            <a:off x="982145" y="1402485"/>
            <a:ext cx="838096" cy="708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19"/>
          <p:cNvGrpSpPr/>
          <p:nvPr/>
        </p:nvGrpSpPr>
        <p:grpSpPr>
          <a:xfrm>
            <a:off x="4165439" y="179688"/>
            <a:ext cx="3869137" cy="246221"/>
            <a:chOff x="4040471" y="336751"/>
            <a:chExt cx="3869137" cy="246221"/>
          </a:xfrm>
        </p:grpSpPr>
        <p:sp>
          <p:nvSpPr>
            <p:cNvPr id="445" name="Google Shape;445;p19"/>
            <p:cNvSpPr txBox="1"/>
            <p:nvPr/>
          </p:nvSpPr>
          <p:spPr>
            <a:xfrm>
              <a:off x="4969059" y="336751"/>
              <a:ext cx="169309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DATA ANALYSIS</a:t>
              </a:r>
              <a:endParaRPr/>
            </a:p>
          </p:txBody>
        </p:sp>
        <p:sp>
          <p:nvSpPr>
            <p:cNvPr id="446" name="Google Shape;446;p19"/>
            <p:cNvSpPr txBox="1"/>
            <p:nvPr/>
          </p:nvSpPr>
          <p:spPr>
            <a:xfrm>
              <a:off x="6654135" y="336751"/>
              <a:ext cx="12554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SOLUTIONS</a:t>
              </a:r>
              <a:endParaRPr/>
            </a:p>
          </p:txBody>
        </p:sp>
        <p:sp>
          <p:nvSpPr>
            <p:cNvPr id="447" name="Google Shape;447;p19"/>
            <p:cNvSpPr txBox="1"/>
            <p:nvPr/>
          </p:nvSpPr>
          <p:spPr>
            <a:xfrm>
              <a:off x="4040471" y="336751"/>
              <a:ext cx="7697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INTRO</a:t>
              </a:r>
              <a:endParaRPr/>
            </a:p>
          </p:txBody>
        </p:sp>
      </p:grpSp>
      <p:sp>
        <p:nvSpPr>
          <p:cNvPr id="448" name="Google Shape;448;p19"/>
          <p:cNvSpPr txBox="1"/>
          <p:nvPr/>
        </p:nvSpPr>
        <p:spPr>
          <a:xfrm>
            <a:off x="982144" y="2255922"/>
            <a:ext cx="36243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Strategic Targets for Vehicle Sales and Charging Infrastructure Investment</a:t>
            </a:r>
            <a:endParaRPr dirty="0"/>
          </a:p>
        </p:txBody>
      </p:sp>
      <p:sp>
        <p:nvSpPr>
          <p:cNvPr id="449" name="Google Shape;449;p19"/>
          <p:cNvSpPr txBox="1"/>
          <p:nvPr/>
        </p:nvSpPr>
        <p:spPr>
          <a:xfrm>
            <a:off x="982145" y="3574294"/>
            <a:ext cx="3769800" cy="198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The analysis shows a strong link between charging station availability and EV ownership, suggesting states with developed infrastructure like </a:t>
            </a:r>
            <a:r>
              <a:rPr lang="en-US" sz="1100" b="1" dirty="0">
                <a:solidFill>
                  <a:schemeClr val="tx1"/>
                </a:solidFill>
                <a:latin typeface="IBM Plex Sans" panose="020B0503050203000203" pitchFamily="34" charset="0"/>
                <a:ea typeface="IBM Plex Sans Medm"/>
                <a:cs typeface="IBM Plex Sans Medm"/>
                <a:sym typeface="IBM Plex Sans Medium"/>
              </a:rPr>
              <a:t>California, Texas, Florida, and New York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 as ideal markets for EV sales. For long-term strategy, we propose pioneering infrastructure development in regions with </a:t>
            </a:r>
            <a:r>
              <a:rPr lang="en-US" sz="1100" b="1" dirty="0">
                <a:solidFill>
                  <a:schemeClr val="tx1"/>
                </a:solidFill>
                <a:latin typeface="IBM Plex Sans" panose="020B0503050203000203" pitchFamily="34" charset="0"/>
                <a:ea typeface="IBM Plex Sans Medm"/>
                <a:cs typeface="IBM Plex Sans Medm"/>
                <a:sym typeface="IBM Plex Sans Medium"/>
              </a:rPr>
              <a:t>high growth potential but lacking facilities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, laying the groundwork for our expansive EV network.</a:t>
            </a:r>
            <a:endParaRPr sz="1100" dirty="0">
              <a:solidFill>
                <a:schemeClr val="tx1">
                  <a:lumMod val="85000"/>
                  <a:lumOff val="15000"/>
                </a:schemeClr>
              </a:solidFill>
              <a:latin typeface="IBM Plex Sans Medm"/>
              <a:ea typeface="IBM Plex Sans Medm"/>
              <a:cs typeface="IBM Plex Sans Medm"/>
              <a:sym typeface="IBM Plex Sans Medium"/>
            </a:endParaRPr>
          </a:p>
        </p:txBody>
      </p:sp>
      <p:sp>
        <p:nvSpPr>
          <p:cNvPr id="450" name="Google Shape;450;p19"/>
          <p:cNvSpPr txBox="1"/>
          <p:nvPr/>
        </p:nvSpPr>
        <p:spPr>
          <a:xfrm>
            <a:off x="982145" y="1402485"/>
            <a:ext cx="838096" cy="708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/>
          </a:p>
        </p:txBody>
      </p:sp>
      <p:pic>
        <p:nvPicPr>
          <p:cNvPr id="451" name="Google Shape;451;p19"/>
          <p:cNvPicPr preferRelativeResize="0"/>
          <p:nvPr/>
        </p:nvPicPr>
        <p:blipFill rotWithShape="1">
          <a:blip r:embed="rId3">
            <a:alphaModFix/>
          </a:blip>
          <a:srcRect l="3320"/>
          <a:stretch/>
        </p:blipFill>
        <p:spPr>
          <a:xfrm>
            <a:off x="6400800" y="1243584"/>
            <a:ext cx="5795958" cy="4614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 descr="the dashboard of a car with a gps device"/>
          <p:cNvPicPr preferRelativeResize="0"/>
          <p:nvPr/>
        </p:nvPicPr>
        <p:blipFill rotWithShape="1">
          <a:blip r:embed="rId3">
            <a:alphaModFix/>
          </a:blip>
          <a:srcRect b="9100"/>
          <a:stretch/>
        </p:blipFill>
        <p:spPr>
          <a:xfrm>
            <a:off x="7153839" y="0"/>
            <a:ext cx="503816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10920999" y="6235968"/>
            <a:ext cx="9573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Nerds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270824" y="6235968"/>
            <a:ext cx="351570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Electrifying the Road to Net Zero - Dec 1, 2023</a:t>
            </a:r>
            <a:endParaRPr lang="en-US" sz="1200" dirty="0"/>
          </a:p>
        </p:txBody>
      </p:sp>
      <p:sp>
        <p:nvSpPr>
          <p:cNvPr id="98" name="Google Shape;98;p2"/>
          <p:cNvSpPr txBox="1"/>
          <p:nvPr/>
        </p:nvSpPr>
        <p:spPr>
          <a:xfrm>
            <a:off x="309209" y="2963467"/>
            <a:ext cx="5586786" cy="108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BEV (Battery Electric Vehicle)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will dominate the future market.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309209" y="2618434"/>
            <a:ext cx="2710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67FF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What 2050 EV will be like?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655" y="-474306"/>
            <a:ext cx="6020876" cy="387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20"/>
          <p:cNvGrpSpPr/>
          <p:nvPr/>
        </p:nvGrpSpPr>
        <p:grpSpPr>
          <a:xfrm>
            <a:off x="4165439" y="179688"/>
            <a:ext cx="3869137" cy="246221"/>
            <a:chOff x="4040471" y="336751"/>
            <a:chExt cx="3869137" cy="246221"/>
          </a:xfrm>
        </p:grpSpPr>
        <p:sp>
          <p:nvSpPr>
            <p:cNvPr id="458" name="Google Shape;458;p20"/>
            <p:cNvSpPr txBox="1"/>
            <p:nvPr/>
          </p:nvSpPr>
          <p:spPr>
            <a:xfrm>
              <a:off x="4969059" y="336751"/>
              <a:ext cx="169309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DATA ANALYSIS</a:t>
              </a:r>
              <a:endParaRPr/>
            </a:p>
          </p:txBody>
        </p:sp>
        <p:sp>
          <p:nvSpPr>
            <p:cNvPr id="459" name="Google Shape;459;p20"/>
            <p:cNvSpPr txBox="1"/>
            <p:nvPr/>
          </p:nvSpPr>
          <p:spPr>
            <a:xfrm>
              <a:off x="6654135" y="336751"/>
              <a:ext cx="12554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SOLUTIONS</a:t>
              </a:r>
              <a:endParaRPr/>
            </a:p>
          </p:txBody>
        </p:sp>
        <p:sp>
          <p:nvSpPr>
            <p:cNvPr id="460" name="Google Shape;460;p20"/>
            <p:cNvSpPr txBox="1"/>
            <p:nvPr/>
          </p:nvSpPr>
          <p:spPr>
            <a:xfrm>
              <a:off x="4040471" y="336751"/>
              <a:ext cx="7697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INTRO</a:t>
              </a:r>
              <a:endParaRPr/>
            </a:p>
          </p:txBody>
        </p:sp>
      </p:grpSp>
      <p:sp>
        <p:nvSpPr>
          <p:cNvPr id="462" name="Google Shape;462;p20"/>
          <p:cNvSpPr txBox="1"/>
          <p:nvPr/>
        </p:nvSpPr>
        <p:spPr>
          <a:xfrm>
            <a:off x="982145" y="3280005"/>
            <a:ext cx="3769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IBM Plex Sans Medm"/>
              <a:ea typeface="IBM Plex Sans Medm"/>
              <a:cs typeface="IBM Plex Sans Medm"/>
              <a:sym typeface="IBM Plex Sans Medium"/>
            </a:endParaRPr>
          </a:p>
        </p:txBody>
      </p:sp>
      <p:sp>
        <p:nvSpPr>
          <p:cNvPr id="2" name="Google Shape;448;p19">
            <a:extLst>
              <a:ext uri="{FF2B5EF4-FFF2-40B4-BE49-F238E27FC236}">
                <a16:creationId xmlns:a16="http://schemas.microsoft.com/office/drawing/2014/main" id="{D7F62222-178A-E9D9-E5AB-D94D643C9CEE}"/>
              </a:ext>
            </a:extLst>
          </p:cNvPr>
          <p:cNvSpPr txBox="1"/>
          <p:nvPr/>
        </p:nvSpPr>
        <p:spPr>
          <a:xfrm>
            <a:off x="982144" y="1961633"/>
            <a:ext cx="36243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Strategic Alliance Formation with Suppliers and Traditional Manufacturers</a:t>
            </a:r>
            <a:endParaRPr lang="en-US" sz="2000" dirty="0"/>
          </a:p>
        </p:txBody>
      </p:sp>
      <p:sp>
        <p:nvSpPr>
          <p:cNvPr id="3" name="Google Shape;449;p19">
            <a:extLst>
              <a:ext uri="{FF2B5EF4-FFF2-40B4-BE49-F238E27FC236}">
                <a16:creationId xmlns:a16="http://schemas.microsoft.com/office/drawing/2014/main" id="{E6EB91B8-22AE-0815-1761-D403B1EF7F9E}"/>
              </a:ext>
            </a:extLst>
          </p:cNvPr>
          <p:cNvSpPr txBox="1"/>
          <p:nvPr/>
        </p:nvSpPr>
        <p:spPr>
          <a:xfrm>
            <a:off x="982145" y="3280005"/>
            <a:ext cx="3769800" cy="222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Medm" panose="020B0503050203000203" pitchFamily="34" charset="0"/>
                <a:ea typeface="IBM Plex Sans"/>
                <a:cs typeface="IBM Plex Sans"/>
                <a:sym typeface="IBM Plex Sans"/>
              </a:rPr>
              <a:t>We advise Electrify to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Medm" panose="020B0503050203000203" pitchFamily="34" charset="0"/>
                <a:ea typeface="IBM Plex Sans Medm"/>
                <a:cs typeface="IBM Plex Sans Medm"/>
                <a:sym typeface="IBM Plex Sans Medium"/>
              </a:rPr>
              <a:t> </a:t>
            </a:r>
            <a:r>
              <a:rPr lang="en-US" sz="1100" b="1" dirty="0">
                <a:solidFill>
                  <a:schemeClr val="tx1"/>
                </a:solidFill>
                <a:latin typeface="IBM Plex Sans" panose="020B0503050203000203" pitchFamily="34" charset="0"/>
                <a:ea typeface="IBM Plex Sans Medm"/>
                <a:cs typeface="IBM Plex Sans Medm"/>
                <a:sym typeface="IBM Plex Sans Medium"/>
              </a:rPr>
              <a:t>form alliances with established vehicle manufacturers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Medm" panose="020B0503050203000203" pitchFamily="34" charset="0"/>
                <a:ea typeface="IBM Plex Sans"/>
                <a:cs typeface="IBM Plex Sans"/>
                <a:sym typeface="IBM Plex Sans"/>
              </a:rPr>
              <a:t>, leveraging their expertise and resources to boost manufacturing capabilities and scalability. This collaboration can reduce entry costs, easing access to the BEV market. Additionally, we recommend </a:t>
            </a:r>
            <a:r>
              <a:rPr lang="en-US" sz="1100" b="1" dirty="0">
                <a:solidFill>
                  <a:schemeClr val="tx1"/>
                </a:solidFill>
                <a:latin typeface="IBM Plex Sans" panose="020B0503050203000203" pitchFamily="34" charset="0"/>
                <a:ea typeface="IBM Plex Sans"/>
                <a:cs typeface="IBM Plex Sans"/>
                <a:sym typeface="IBM Plex Sans"/>
              </a:rPr>
              <a:t>strategic partnerships with key suppliers, particularly in areas like lithium-ion batteries and charging stations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Medm" panose="020B0503050203000203" pitchFamily="34" charset="0"/>
                <a:ea typeface="IBM Plex Sans"/>
                <a:cs typeface="IBM Plex Sans"/>
                <a:sym typeface="IBM Plex Sans"/>
              </a:rPr>
              <a:t>, offering competitive advantages and profit potential for all parties involved.</a:t>
            </a:r>
          </a:p>
        </p:txBody>
      </p:sp>
      <p:sp>
        <p:nvSpPr>
          <p:cNvPr id="4" name="Google Shape;450;p19">
            <a:extLst>
              <a:ext uri="{FF2B5EF4-FFF2-40B4-BE49-F238E27FC236}">
                <a16:creationId xmlns:a16="http://schemas.microsoft.com/office/drawing/2014/main" id="{1D50E03C-D34B-482C-8D3D-5FBA019B27C1}"/>
              </a:ext>
            </a:extLst>
          </p:cNvPr>
          <p:cNvSpPr txBox="1"/>
          <p:nvPr/>
        </p:nvSpPr>
        <p:spPr>
          <a:xfrm>
            <a:off x="982145" y="1108196"/>
            <a:ext cx="838096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  <a:endParaRPr lang="en-US" sz="3600" dirty="0"/>
          </a:p>
        </p:txBody>
      </p:sp>
      <p:pic>
        <p:nvPicPr>
          <p:cNvPr id="1026" name="Picture 2" descr="EVBox Case Study - YTranslations - How we helped EVBox">
            <a:extLst>
              <a:ext uri="{FF2B5EF4-FFF2-40B4-BE49-F238E27FC236}">
                <a16:creationId xmlns:a16="http://schemas.microsoft.com/office/drawing/2014/main" id="{C9D243DE-6438-631C-A86A-8DD058E56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655" y="3404819"/>
            <a:ext cx="6682627" cy="357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21"/>
          <p:cNvGrpSpPr/>
          <p:nvPr/>
        </p:nvGrpSpPr>
        <p:grpSpPr>
          <a:xfrm>
            <a:off x="4165439" y="179688"/>
            <a:ext cx="3869137" cy="246221"/>
            <a:chOff x="4040471" y="336751"/>
            <a:chExt cx="3869137" cy="246221"/>
          </a:xfrm>
        </p:grpSpPr>
        <p:sp>
          <p:nvSpPr>
            <p:cNvPr id="471" name="Google Shape;471;p21"/>
            <p:cNvSpPr txBox="1"/>
            <p:nvPr/>
          </p:nvSpPr>
          <p:spPr>
            <a:xfrm>
              <a:off x="4969059" y="336751"/>
              <a:ext cx="169309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DATA ANALYSIS</a:t>
              </a:r>
              <a:endParaRPr/>
            </a:p>
          </p:txBody>
        </p:sp>
        <p:sp>
          <p:nvSpPr>
            <p:cNvPr id="472" name="Google Shape;472;p21"/>
            <p:cNvSpPr txBox="1"/>
            <p:nvPr/>
          </p:nvSpPr>
          <p:spPr>
            <a:xfrm>
              <a:off x="6654135" y="336751"/>
              <a:ext cx="12554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SOLUTIONS</a:t>
              </a:r>
              <a:endParaRPr/>
            </a:p>
          </p:txBody>
        </p:sp>
        <p:sp>
          <p:nvSpPr>
            <p:cNvPr id="473" name="Google Shape;473;p21"/>
            <p:cNvSpPr txBox="1"/>
            <p:nvPr/>
          </p:nvSpPr>
          <p:spPr>
            <a:xfrm>
              <a:off x="4040471" y="336751"/>
              <a:ext cx="7697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INTRO</a:t>
              </a:r>
              <a:endParaRPr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0E7051-6019-0D0E-7236-3DE4A5F88F66}"/>
              </a:ext>
            </a:extLst>
          </p:cNvPr>
          <p:cNvGrpSpPr/>
          <p:nvPr/>
        </p:nvGrpSpPr>
        <p:grpSpPr>
          <a:xfrm>
            <a:off x="982143" y="1704479"/>
            <a:ext cx="4094807" cy="3449041"/>
            <a:chOff x="982143" y="1661444"/>
            <a:chExt cx="4094807" cy="3449041"/>
          </a:xfrm>
        </p:grpSpPr>
        <p:sp>
          <p:nvSpPr>
            <p:cNvPr id="2" name="Google Shape;448;p19">
              <a:extLst>
                <a:ext uri="{FF2B5EF4-FFF2-40B4-BE49-F238E27FC236}">
                  <a16:creationId xmlns:a16="http://schemas.microsoft.com/office/drawing/2014/main" id="{BC6D5910-7987-FB2C-55EF-E0224E44921F}"/>
                </a:ext>
              </a:extLst>
            </p:cNvPr>
            <p:cNvSpPr txBox="1"/>
            <p:nvPr/>
          </p:nvSpPr>
          <p:spPr>
            <a:xfrm>
              <a:off x="982143" y="2514881"/>
              <a:ext cx="4094807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2000" b="1" dirty="0">
                  <a:solidFill>
                    <a:schemeClr val="dk1"/>
                  </a:solidFill>
                  <a:latin typeface="IBM Plex Sans SmBld"/>
                  <a:ea typeface="IBM Plex Sans SmBld"/>
                  <a:cs typeface="IBM Plex Sans SmBld"/>
                  <a:sym typeface="IBM Plex Sans SemiBold"/>
                </a:rPr>
                <a:t>Maximizing Company Visibility through Participation in Industry-Specific Conventions</a:t>
              </a:r>
              <a:endParaRPr lang="en-US" sz="2000" dirty="0"/>
            </a:p>
          </p:txBody>
        </p:sp>
        <p:sp>
          <p:nvSpPr>
            <p:cNvPr id="3" name="Google Shape;449;p19">
              <a:extLst>
                <a:ext uri="{FF2B5EF4-FFF2-40B4-BE49-F238E27FC236}">
                  <a16:creationId xmlns:a16="http://schemas.microsoft.com/office/drawing/2014/main" id="{2D24E3B2-3075-6794-E14D-655C84433E07}"/>
                </a:ext>
              </a:extLst>
            </p:cNvPr>
            <p:cNvSpPr txBox="1"/>
            <p:nvPr/>
          </p:nvSpPr>
          <p:spPr>
            <a:xfrm>
              <a:off x="982145" y="3833253"/>
              <a:ext cx="3769800" cy="1277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Medm" panose="020B0503050203000203" pitchFamily="34" charset="0"/>
                  <a:ea typeface="IBM Plex Sans"/>
                  <a:cs typeface="IBM Plex Sans"/>
                  <a:sym typeface="IBM Plex Sans"/>
                </a:rPr>
                <a:t>By attending events and conventions popular among battery electric vehicle manufacturers, our customer can effectively </a:t>
              </a:r>
              <a:r>
                <a:rPr lang="en-US" sz="1100" b="1" dirty="0">
                  <a:solidFill>
                    <a:schemeClr val="tx1"/>
                  </a:solidFill>
                  <a:latin typeface="IBM Plex Sans" panose="020B0503050203000203" pitchFamily="34" charset="0"/>
                  <a:ea typeface="IBM Plex Sans"/>
                  <a:cs typeface="IBM Plex Sans"/>
                  <a:sym typeface="IBM Plex Sans"/>
                </a:rPr>
                <a:t>promote their brand, connect with key industry players</a:t>
              </a:r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Medm" panose="020B0503050203000203" pitchFamily="34" charset="0"/>
                  <a:ea typeface="IBM Plex Sans"/>
                  <a:cs typeface="IBM Plex Sans"/>
                  <a:sym typeface="IBM Plex Sans"/>
                </a:rPr>
                <a:t>, and </a:t>
              </a:r>
              <a:r>
                <a:rPr lang="en-US" sz="1100" b="1" dirty="0">
                  <a:solidFill>
                    <a:schemeClr val="tx1"/>
                  </a:solidFill>
                  <a:latin typeface="IBM Plex Sans" panose="020B0503050203000203" pitchFamily="34" charset="0"/>
                  <a:ea typeface="IBM Plex Sans"/>
                  <a:cs typeface="IBM Plex Sans"/>
                  <a:sym typeface="IBM Plex Sans"/>
                </a:rPr>
                <a:t>keep up-to-date with the latest trends and technologies</a:t>
              </a:r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Medm" panose="020B0503050203000203" pitchFamily="34" charset="0"/>
                  <a:ea typeface="IBM Plex Sans"/>
                  <a:cs typeface="IBM Plex Sans"/>
                  <a:sym typeface="IBM Plex Sans"/>
                </a:rPr>
                <a:t> in the BEV market.</a:t>
              </a:r>
              <a:endPara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Medm" panose="020B0503050203000203" pitchFamily="34" charset="0"/>
                <a:ea typeface="IBM Plex Sans Medm"/>
                <a:cs typeface="IBM Plex Sans Medm"/>
                <a:sym typeface="IBM Plex Sans Medium"/>
              </a:endParaRPr>
            </a:p>
          </p:txBody>
        </p:sp>
        <p:sp>
          <p:nvSpPr>
            <p:cNvPr id="4" name="Google Shape;450;p19">
              <a:extLst>
                <a:ext uri="{FF2B5EF4-FFF2-40B4-BE49-F238E27FC236}">
                  <a16:creationId xmlns:a16="http://schemas.microsoft.com/office/drawing/2014/main" id="{2D66C8AD-0004-33C4-773B-BDB162E10D40}"/>
                </a:ext>
              </a:extLst>
            </p:cNvPr>
            <p:cNvSpPr txBox="1"/>
            <p:nvPr/>
          </p:nvSpPr>
          <p:spPr>
            <a:xfrm>
              <a:off x="982145" y="1661444"/>
              <a:ext cx="838096" cy="757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05</a:t>
              </a:r>
              <a:endParaRPr lang="en-US" sz="36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1C62C4-CABF-F3CE-BAE5-9D0C3461EF38}"/>
              </a:ext>
            </a:extLst>
          </p:cNvPr>
          <p:cNvGrpSpPr/>
          <p:nvPr/>
        </p:nvGrpSpPr>
        <p:grpSpPr>
          <a:xfrm>
            <a:off x="7144185" y="1229419"/>
            <a:ext cx="4399160" cy="4399160"/>
            <a:chOff x="7144185" y="1545985"/>
            <a:chExt cx="4399160" cy="43991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5018FD-9160-B166-AB33-736EB6945F57}"/>
                </a:ext>
              </a:extLst>
            </p:cNvPr>
            <p:cNvSpPr/>
            <p:nvPr/>
          </p:nvSpPr>
          <p:spPr>
            <a:xfrm>
              <a:off x="7144185" y="1545985"/>
              <a:ext cx="2156024" cy="2156024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B5A8D4F-73B7-5DAF-7829-143EF887EC6C}"/>
                </a:ext>
              </a:extLst>
            </p:cNvPr>
            <p:cNvSpPr/>
            <p:nvPr/>
          </p:nvSpPr>
          <p:spPr>
            <a:xfrm>
              <a:off x="9387321" y="1545985"/>
              <a:ext cx="2156024" cy="2156024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736CE5-7659-110F-5F0B-439FBBA21EED}"/>
                </a:ext>
              </a:extLst>
            </p:cNvPr>
            <p:cNvSpPr/>
            <p:nvPr/>
          </p:nvSpPr>
          <p:spPr>
            <a:xfrm>
              <a:off x="7144185" y="3789121"/>
              <a:ext cx="2156024" cy="2156024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B2D79EC-D8B7-76DE-7C90-0DD15775E89B}"/>
                </a:ext>
              </a:extLst>
            </p:cNvPr>
            <p:cNvSpPr/>
            <p:nvPr/>
          </p:nvSpPr>
          <p:spPr>
            <a:xfrm>
              <a:off x="9387321" y="3789121"/>
              <a:ext cx="2156024" cy="2156024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oogle Shape;477;p21">
              <a:extLst>
                <a:ext uri="{FF2B5EF4-FFF2-40B4-BE49-F238E27FC236}">
                  <a16:creationId xmlns:a16="http://schemas.microsoft.com/office/drawing/2014/main" id="{181FD82C-259E-8C4D-58F2-16B0CC12610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59312" y="2110625"/>
              <a:ext cx="1521863" cy="1014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480;p21">
              <a:extLst>
                <a:ext uri="{FF2B5EF4-FFF2-40B4-BE49-F238E27FC236}">
                  <a16:creationId xmlns:a16="http://schemas.microsoft.com/office/drawing/2014/main" id="{7CD9951E-A7AD-7649-0C58-EAC0F066833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23495" r="20921"/>
            <a:stretch/>
          </p:blipFill>
          <p:spPr>
            <a:xfrm>
              <a:off x="9951454" y="2178765"/>
              <a:ext cx="1214012" cy="878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478;p21">
              <a:extLst>
                <a:ext uri="{FF2B5EF4-FFF2-40B4-BE49-F238E27FC236}">
                  <a16:creationId xmlns:a16="http://schemas.microsoft.com/office/drawing/2014/main" id="{35D26434-1292-CB8A-5537-B689BFB59F6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88387" y="4448406"/>
              <a:ext cx="942816" cy="788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481;p21">
              <a:extLst>
                <a:ext uri="{FF2B5EF4-FFF2-40B4-BE49-F238E27FC236}">
                  <a16:creationId xmlns:a16="http://schemas.microsoft.com/office/drawing/2014/main" id="{3DFF5F9A-CEC8-D651-A2ED-99A169C40E07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801225" y="4773810"/>
              <a:ext cx="1421393" cy="35096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w Report Predicts Nearly 1 in 5 Cars Sold This Year Will Be Electric">
            <a:extLst>
              <a:ext uri="{FF2B5EF4-FFF2-40B4-BE49-F238E27FC236}">
                <a16:creationId xmlns:a16="http://schemas.microsoft.com/office/drawing/2014/main" id="{4DD2C938-D686-0D82-BE78-18B156262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73"/>
            <a:ext cx="12190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ew Report Predicts Nearly 1 in 5 Cars Sold This Year Will Be Electric">
            <a:extLst>
              <a:ext uri="{FF2B5EF4-FFF2-40B4-BE49-F238E27FC236}">
                <a16:creationId xmlns:a16="http://schemas.microsoft.com/office/drawing/2014/main" id="{FC602CBE-566E-4D7D-D746-234243BCE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2373"/>
            <a:ext cx="12190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" name="Google Shape;491;g1ec5921b0fa_1_16"/>
          <p:cNvSpPr txBox="1"/>
          <p:nvPr/>
        </p:nvSpPr>
        <p:spPr>
          <a:xfrm>
            <a:off x="623520" y="736013"/>
            <a:ext cx="4121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0067FF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Our Recommendations</a:t>
            </a:r>
            <a:endParaRPr sz="22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DDA02C-106C-0EE5-B67C-5EEA09FCF54A}"/>
              </a:ext>
            </a:extLst>
          </p:cNvPr>
          <p:cNvGrpSpPr/>
          <p:nvPr/>
        </p:nvGrpSpPr>
        <p:grpSpPr>
          <a:xfrm>
            <a:off x="623520" y="2272214"/>
            <a:ext cx="7190250" cy="781712"/>
            <a:chOff x="3095759" y="2617167"/>
            <a:chExt cx="7190250" cy="781712"/>
          </a:xfrm>
        </p:grpSpPr>
        <p:sp>
          <p:nvSpPr>
            <p:cNvPr id="494" name="Google Shape;494;g1ec5921b0fa_1_16"/>
            <p:cNvSpPr txBox="1"/>
            <p:nvPr/>
          </p:nvSpPr>
          <p:spPr>
            <a:xfrm>
              <a:off x="3095759" y="2703345"/>
              <a:ext cx="633278" cy="6093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schemeClr val="lt1"/>
                  </a:solidFill>
                  <a:latin typeface="IBM Plex Sans" panose="020B0503050203000203" pitchFamily="34" charset="0"/>
                  <a:ea typeface="IBM Plex Sans SmBld"/>
                  <a:cs typeface="IBM Plex Sans SmBld"/>
                  <a:sym typeface="IBM Plex Sans SemiBold"/>
                </a:rPr>
                <a:t>02</a:t>
              </a:r>
              <a:endParaRPr sz="2400" b="1" dirty="0">
                <a:solidFill>
                  <a:schemeClr val="lt1"/>
                </a:solidFill>
                <a:latin typeface="IBM Plex Sans" panose="020B0503050203000203" pitchFamily="34" charset="0"/>
                <a:ea typeface="IBM Plex Sans SmBld"/>
                <a:cs typeface="IBM Plex Sans SmBld"/>
                <a:sym typeface="IBM Plex Sans SemiBold"/>
              </a:endParaRPr>
            </a:p>
          </p:txBody>
        </p:sp>
        <p:sp>
          <p:nvSpPr>
            <p:cNvPr id="5" name="Google Shape;494;g1ec5921b0fa_1_16">
              <a:extLst>
                <a:ext uri="{FF2B5EF4-FFF2-40B4-BE49-F238E27FC236}">
                  <a16:creationId xmlns:a16="http://schemas.microsoft.com/office/drawing/2014/main" id="{E65ED808-41A7-7F05-20A5-92D13DD49B25}"/>
                </a:ext>
              </a:extLst>
            </p:cNvPr>
            <p:cNvSpPr txBox="1"/>
            <p:nvPr/>
          </p:nvSpPr>
          <p:spPr>
            <a:xfrm>
              <a:off x="3838709" y="2617167"/>
              <a:ext cx="6447300" cy="781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chemeClr val="lt1"/>
                  </a:solidFill>
                  <a:latin typeface="IBM Plex Sans SmBld"/>
                  <a:ea typeface="IBM Plex Sans SmBld"/>
                  <a:cs typeface="IBM Plex Sans SmBld"/>
                  <a:sym typeface="IBM Plex Sans SemiBold"/>
                </a:rPr>
                <a:t>Unveiling Market Dynamics Across SUVs, Sedans</a:t>
              </a:r>
              <a:br>
                <a:rPr lang="en-US" sz="1600" b="1" dirty="0">
                  <a:solidFill>
                    <a:schemeClr val="lt1"/>
                  </a:solidFill>
                  <a:latin typeface="IBM Plex Sans SmBld"/>
                  <a:ea typeface="IBM Plex Sans SmBld"/>
                  <a:cs typeface="IBM Plex Sans SmBld"/>
                  <a:sym typeface="IBM Plex Sans SemiBold"/>
                </a:rPr>
              </a:br>
              <a:r>
                <a:rPr lang="en-US" sz="1600" b="1" dirty="0">
                  <a:solidFill>
                    <a:schemeClr val="lt1"/>
                  </a:solidFill>
                  <a:latin typeface="IBM Plex Sans SmBld"/>
                  <a:ea typeface="IBM Plex Sans SmBld"/>
                  <a:cs typeface="IBM Plex Sans SmBld"/>
                  <a:sym typeface="IBM Plex Sans SemiBold"/>
                </a:rPr>
                <a:t>and Hatchbacks for Strategic Product Development</a:t>
              </a:r>
              <a:endParaRPr sz="1600" b="1" dirty="0">
                <a:solidFill>
                  <a:schemeClr val="lt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E24E89-FA9D-709E-132E-1528B0C47B88}"/>
              </a:ext>
            </a:extLst>
          </p:cNvPr>
          <p:cNvGrpSpPr/>
          <p:nvPr/>
        </p:nvGrpSpPr>
        <p:grpSpPr>
          <a:xfrm>
            <a:off x="623520" y="1531176"/>
            <a:ext cx="7190250" cy="609357"/>
            <a:chOff x="3095759" y="1631782"/>
            <a:chExt cx="7190250" cy="609357"/>
          </a:xfrm>
        </p:grpSpPr>
        <p:sp>
          <p:nvSpPr>
            <p:cNvPr id="7" name="Google Shape;494;g1ec5921b0fa_1_16">
              <a:extLst>
                <a:ext uri="{FF2B5EF4-FFF2-40B4-BE49-F238E27FC236}">
                  <a16:creationId xmlns:a16="http://schemas.microsoft.com/office/drawing/2014/main" id="{713AD702-4EAE-6678-D78E-BBDEF82E3E48}"/>
                </a:ext>
              </a:extLst>
            </p:cNvPr>
            <p:cNvSpPr txBox="1"/>
            <p:nvPr/>
          </p:nvSpPr>
          <p:spPr>
            <a:xfrm>
              <a:off x="3095759" y="1631782"/>
              <a:ext cx="633278" cy="6093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schemeClr val="lt1"/>
                  </a:solidFill>
                  <a:latin typeface="IBM Plex Sans" panose="020B0503050203000203" pitchFamily="34" charset="0"/>
                  <a:ea typeface="IBM Plex Sans SmBld"/>
                  <a:cs typeface="IBM Plex Sans SmBld"/>
                  <a:sym typeface="IBM Plex Sans SemiBold"/>
                </a:rPr>
                <a:t>01</a:t>
              </a:r>
              <a:endParaRPr sz="2400" b="1" dirty="0">
                <a:solidFill>
                  <a:schemeClr val="lt1"/>
                </a:solidFill>
                <a:latin typeface="IBM Plex Sans" panose="020B0503050203000203" pitchFamily="34" charset="0"/>
                <a:ea typeface="IBM Plex Sans SmBld"/>
                <a:cs typeface="IBM Plex Sans SmBld"/>
                <a:sym typeface="IBM Plex Sans SemiBold"/>
              </a:endParaRPr>
            </a:p>
          </p:txBody>
        </p:sp>
        <p:sp>
          <p:nvSpPr>
            <p:cNvPr id="8" name="Google Shape;494;g1ec5921b0fa_1_16">
              <a:extLst>
                <a:ext uri="{FF2B5EF4-FFF2-40B4-BE49-F238E27FC236}">
                  <a16:creationId xmlns:a16="http://schemas.microsoft.com/office/drawing/2014/main" id="{2F34D0E5-CA2E-2A77-283A-70AE96B749DD}"/>
                </a:ext>
              </a:extLst>
            </p:cNvPr>
            <p:cNvSpPr txBox="1"/>
            <p:nvPr/>
          </p:nvSpPr>
          <p:spPr>
            <a:xfrm>
              <a:off x="3838709" y="1712063"/>
              <a:ext cx="6447300" cy="4370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IBM Plex Sans SmBld"/>
                  <a:ea typeface="IBM Plex Sans SmBld"/>
                  <a:cs typeface="IBM Plex Sans SmBld"/>
                  <a:sym typeface="IBM Plex Sans SemiBold"/>
                </a:rPr>
                <a:t>Learning from the Industry Giants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1D92ED-5771-0125-0F64-9998C2199091}"/>
              </a:ext>
            </a:extLst>
          </p:cNvPr>
          <p:cNvGrpSpPr/>
          <p:nvPr/>
        </p:nvGrpSpPr>
        <p:grpSpPr>
          <a:xfrm>
            <a:off x="623520" y="3185608"/>
            <a:ext cx="7190250" cy="781712"/>
            <a:chOff x="3095759" y="3774455"/>
            <a:chExt cx="7190250" cy="781712"/>
          </a:xfrm>
        </p:grpSpPr>
        <p:sp>
          <p:nvSpPr>
            <p:cNvPr id="9" name="Google Shape;494;g1ec5921b0fa_1_16">
              <a:extLst>
                <a:ext uri="{FF2B5EF4-FFF2-40B4-BE49-F238E27FC236}">
                  <a16:creationId xmlns:a16="http://schemas.microsoft.com/office/drawing/2014/main" id="{8CEE5514-5ACD-DBD3-ED8C-4A7D7711DFFD}"/>
                </a:ext>
              </a:extLst>
            </p:cNvPr>
            <p:cNvSpPr txBox="1"/>
            <p:nvPr/>
          </p:nvSpPr>
          <p:spPr>
            <a:xfrm>
              <a:off x="3095759" y="3860633"/>
              <a:ext cx="633278" cy="6093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schemeClr val="lt1"/>
                  </a:solidFill>
                  <a:latin typeface="IBM Plex Sans" panose="020B0503050203000203" pitchFamily="34" charset="0"/>
                  <a:ea typeface="IBM Plex Sans SmBld"/>
                  <a:cs typeface="IBM Plex Sans SmBld"/>
                  <a:sym typeface="IBM Plex Sans SemiBold"/>
                </a:rPr>
                <a:t>03</a:t>
              </a:r>
              <a:endParaRPr sz="2400" b="1" dirty="0">
                <a:solidFill>
                  <a:schemeClr val="lt1"/>
                </a:solidFill>
                <a:latin typeface="IBM Plex Sans" panose="020B0503050203000203" pitchFamily="34" charset="0"/>
                <a:ea typeface="IBM Plex Sans SmBld"/>
                <a:cs typeface="IBM Plex Sans SmBld"/>
                <a:sym typeface="IBM Plex Sans SemiBold"/>
              </a:endParaRPr>
            </a:p>
          </p:txBody>
        </p:sp>
        <p:sp>
          <p:nvSpPr>
            <p:cNvPr id="10" name="Google Shape;494;g1ec5921b0fa_1_16">
              <a:extLst>
                <a:ext uri="{FF2B5EF4-FFF2-40B4-BE49-F238E27FC236}">
                  <a16:creationId xmlns:a16="http://schemas.microsoft.com/office/drawing/2014/main" id="{CA694494-3ED4-5679-EB17-30690EE3F635}"/>
                </a:ext>
              </a:extLst>
            </p:cNvPr>
            <p:cNvSpPr txBox="1"/>
            <p:nvPr/>
          </p:nvSpPr>
          <p:spPr>
            <a:xfrm>
              <a:off x="3838709" y="3774455"/>
              <a:ext cx="6447300" cy="781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IBM Plex Sans SmBld"/>
                  <a:ea typeface="IBM Plex Sans SmBld"/>
                  <a:cs typeface="IBM Plex Sans SmBld"/>
                  <a:sym typeface="IBM Plex Sans SemiBold"/>
                </a:rPr>
                <a:t>Leveraging Charging Infrastructure for</a:t>
              </a: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IBM Plex Sans SmBld"/>
                  <a:ea typeface="IBM Plex Sans SmBld"/>
                  <a:cs typeface="IBM Plex Sans SmBld"/>
                  <a:sym typeface="IBM Plex Sans SemiBold"/>
                </a:rPr>
                <a:t>Optimal BEV Market Expansion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9E534C-57A6-3FB8-731D-B41AEE72C497}"/>
              </a:ext>
            </a:extLst>
          </p:cNvPr>
          <p:cNvGrpSpPr/>
          <p:nvPr/>
        </p:nvGrpSpPr>
        <p:grpSpPr>
          <a:xfrm>
            <a:off x="623520" y="4099001"/>
            <a:ext cx="7738810" cy="847281"/>
            <a:chOff x="3095759" y="4989345"/>
            <a:chExt cx="7131994" cy="847281"/>
          </a:xfrm>
        </p:grpSpPr>
        <p:sp>
          <p:nvSpPr>
            <p:cNvPr id="11" name="Google Shape;494;g1ec5921b0fa_1_16">
              <a:extLst>
                <a:ext uri="{FF2B5EF4-FFF2-40B4-BE49-F238E27FC236}">
                  <a16:creationId xmlns:a16="http://schemas.microsoft.com/office/drawing/2014/main" id="{6F1332A1-DE56-2262-F39E-B416E1314E9C}"/>
                </a:ext>
              </a:extLst>
            </p:cNvPr>
            <p:cNvSpPr txBox="1"/>
            <p:nvPr/>
          </p:nvSpPr>
          <p:spPr>
            <a:xfrm>
              <a:off x="3095759" y="4989345"/>
              <a:ext cx="633278" cy="6093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schemeClr val="lt1"/>
                  </a:solidFill>
                  <a:latin typeface="IBM Plex Sans" panose="020B0503050203000203" pitchFamily="34" charset="0"/>
                  <a:ea typeface="IBM Plex Sans SmBld"/>
                  <a:cs typeface="IBM Plex Sans SmBld"/>
                  <a:sym typeface="IBM Plex Sans SemiBold"/>
                </a:rPr>
                <a:t>04</a:t>
              </a:r>
              <a:endParaRPr sz="2400" b="1" dirty="0">
                <a:solidFill>
                  <a:schemeClr val="lt1"/>
                </a:solidFill>
                <a:latin typeface="IBM Plex Sans" panose="020B0503050203000203" pitchFamily="34" charset="0"/>
                <a:ea typeface="IBM Plex Sans SmBld"/>
                <a:cs typeface="IBM Plex Sans SmBld"/>
                <a:sym typeface="IBM Plex Sans SemiBold"/>
              </a:endParaRPr>
            </a:p>
          </p:txBody>
        </p:sp>
        <p:sp>
          <p:nvSpPr>
            <p:cNvPr id="12" name="Google Shape;494;g1ec5921b0fa_1_16">
              <a:extLst>
                <a:ext uri="{FF2B5EF4-FFF2-40B4-BE49-F238E27FC236}">
                  <a16:creationId xmlns:a16="http://schemas.microsoft.com/office/drawing/2014/main" id="{6726D804-64BE-58CD-6BE8-3852E0AC8B95}"/>
                </a:ext>
              </a:extLst>
            </p:cNvPr>
            <p:cNvSpPr txBox="1"/>
            <p:nvPr/>
          </p:nvSpPr>
          <p:spPr>
            <a:xfrm>
              <a:off x="3780453" y="5054914"/>
              <a:ext cx="6447300" cy="781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IBM Plex Sans SmBld"/>
                  <a:ea typeface="IBM Plex Sans SmBld"/>
                  <a:cs typeface="IBM Plex Sans SmBld"/>
                  <a:sym typeface="IBM Plex Sans SemiBold"/>
                </a:rPr>
                <a:t>Fostering Strategic Alliances and Partnership for </a:t>
              </a: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IBM Plex Sans SmBld"/>
                  <a:ea typeface="IBM Plex Sans SmBld"/>
                  <a:cs typeface="IBM Plex Sans SmBld"/>
                  <a:sym typeface="IBM Plex Sans SemiBold"/>
                </a:rPr>
                <a:t>BEV Market Success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294647-C608-E598-65C2-4CAAE1EABD65}"/>
              </a:ext>
            </a:extLst>
          </p:cNvPr>
          <p:cNvGrpSpPr/>
          <p:nvPr/>
        </p:nvGrpSpPr>
        <p:grpSpPr>
          <a:xfrm>
            <a:off x="623520" y="5077964"/>
            <a:ext cx="7190250" cy="781712"/>
            <a:chOff x="3095759" y="5589872"/>
            <a:chExt cx="7190250" cy="781712"/>
          </a:xfrm>
        </p:grpSpPr>
        <p:sp>
          <p:nvSpPr>
            <p:cNvPr id="13" name="Google Shape;494;g1ec5921b0fa_1_16">
              <a:extLst>
                <a:ext uri="{FF2B5EF4-FFF2-40B4-BE49-F238E27FC236}">
                  <a16:creationId xmlns:a16="http://schemas.microsoft.com/office/drawing/2014/main" id="{4B4D8AA6-422B-EBD9-AFE0-12DE0F1E0025}"/>
                </a:ext>
              </a:extLst>
            </p:cNvPr>
            <p:cNvSpPr txBox="1"/>
            <p:nvPr/>
          </p:nvSpPr>
          <p:spPr>
            <a:xfrm>
              <a:off x="3095759" y="5676049"/>
              <a:ext cx="633278" cy="6093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schemeClr val="lt1"/>
                  </a:solidFill>
                  <a:latin typeface="IBM Plex Sans" panose="020B0503050203000203" pitchFamily="34" charset="0"/>
                  <a:ea typeface="IBM Plex Sans SmBld"/>
                  <a:cs typeface="IBM Plex Sans SmBld"/>
                  <a:sym typeface="IBM Plex Sans SemiBold"/>
                </a:rPr>
                <a:t>05</a:t>
              </a:r>
              <a:endParaRPr sz="2400" b="1" dirty="0">
                <a:solidFill>
                  <a:schemeClr val="lt1"/>
                </a:solidFill>
                <a:latin typeface="IBM Plex Sans" panose="020B0503050203000203" pitchFamily="34" charset="0"/>
                <a:ea typeface="IBM Plex Sans SmBld"/>
                <a:cs typeface="IBM Plex Sans SmBld"/>
                <a:sym typeface="IBM Plex Sans SemiBold"/>
              </a:endParaRPr>
            </a:p>
          </p:txBody>
        </p:sp>
        <p:sp>
          <p:nvSpPr>
            <p:cNvPr id="14" name="Google Shape;494;g1ec5921b0fa_1_16">
              <a:extLst>
                <a:ext uri="{FF2B5EF4-FFF2-40B4-BE49-F238E27FC236}">
                  <a16:creationId xmlns:a16="http://schemas.microsoft.com/office/drawing/2014/main" id="{F8AE345D-A624-3EFC-7A56-F0F05989423F}"/>
                </a:ext>
              </a:extLst>
            </p:cNvPr>
            <p:cNvSpPr txBox="1"/>
            <p:nvPr/>
          </p:nvSpPr>
          <p:spPr>
            <a:xfrm>
              <a:off x="3838709" y="5589872"/>
              <a:ext cx="6447300" cy="781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IBM Plex Sans SmBld"/>
                  <a:ea typeface="IBM Plex Sans SmBld"/>
                  <a:cs typeface="IBM Plex Sans SmBld"/>
                  <a:sym typeface="IBM Plex Sans SemiBold"/>
                </a:rPr>
                <a:t>Elevating Brand Impact Through Strategic</a:t>
              </a:r>
              <a:br>
                <a:rPr lang="en-US" sz="1600" b="1" dirty="0">
                  <a:solidFill>
                    <a:schemeClr val="lt1"/>
                  </a:solidFill>
                  <a:latin typeface="IBM Plex Sans SmBld"/>
                  <a:ea typeface="IBM Plex Sans SmBld"/>
                  <a:cs typeface="IBM Plex Sans SmBld"/>
                  <a:sym typeface="IBM Plex Sans SemiBold"/>
                </a:rPr>
              </a:br>
              <a:r>
                <a:rPr lang="en-US" sz="1600" b="1" dirty="0">
                  <a:solidFill>
                    <a:schemeClr val="lt1"/>
                  </a:solidFill>
                  <a:latin typeface="IBM Plex Sans SmBld"/>
                  <a:ea typeface="IBM Plex Sans SmBld"/>
                  <a:cs typeface="IBM Plex Sans SmBld"/>
                  <a:sym typeface="IBM Plex Sans SemiBold"/>
                </a:rPr>
                <a:t>Participation in BEV Industry Events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22" descr="Honda debuts three EV concepts… for China only"/>
          <p:cNvPicPr preferRelativeResize="0"/>
          <p:nvPr/>
        </p:nvPicPr>
        <p:blipFill rotWithShape="1">
          <a:blip r:embed="rId3">
            <a:alphaModFix/>
          </a:blip>
          <a:srcRect t="2552" b="4131"/>
          <a:stretch/>
        </p:blipFill>
        <p:spPr>
          <a:xfrm>
            <a:off x="0" y="-117987"/>
            <a:ext cx="12208451" cy="697598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22"/>
          <p:cNvSpPr/>
          <p:nvPr/>
        </p:nvSpPr>
        <p:spPr>
          <a:xfrm>
            <a:off x="0" y="-117987"/>
            <a:ext cx="12208451" cy="6975987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2"/>
          <p:cNvSpPr txBox="1"/>
          <p:nvPr/>
        </p:nvSpPr>
        <p:spPr>
          <a:xfrm>
            <a:off x="10920999" y="6235968"/>
            <a:ext cx="9573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Nerds</a:t>
            </a:r>
            <a:endParaRPr/>
          </a:p>
        </p:txBody>
      </p:sp>
      <p:sp>
        <p:nvSpPr>
          <p:cNvPr id="503" name="Google Shape;503;p22"/>
          <p:cNvSpPr txBox="1"/>
          <p:nvPr/>
        </p:nvSpPr>
        <p:spPr>
          <a:xfrm>
            <a:off x="313688" y="6235968"/>
            <a:ext cx="24368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Electrifying the Road to Net Zero</a:t>
            </a:r>
            <a:endParaRPr/>
          </a:p>
        </p:txBody>
      </p:sp>
      <p:sp>
        <p:nvSpPr>
          <p:cNvPr id="505" name="Google Shape;505;p22"/>
          <p:cNvSpPr txBox="1"/>
          <p:nvPr/>
        </p:nvSpPr>
        <p:spPr>
          <a:xfrm>
            <a:off x="4411085" y="2954507"/>
            <a:ext cx="336983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you!</a:t>
            </a:r>
            <a:endParaRPr/>
          </a:p>
        </p:txBody>
      </p:sp>
      <p:sp>
        <p:nvSpPr>
          <p:cNvPr id="2" name="Google Shape;88;p1">
            <a:extLst>
              <a:ext uri="{FF2B5EF4-FFF2-40B4-BE49-F238E27FC236}">
                <a16:creationId xmlns:a16="http://schemas.microsoft.com/office/drawing/2014/main" id="{50EC4D1E-2F95-2204-7095-6A3E8B744925}"/>
              </a:ext>
            </a:extLst>
          </p:cNvPr>
          <p:cNvSpPr txBox="1"/>
          <p:nvPr/>
        </p:nvSpPr>
        <p:spPr>
          <a:xfrm>
            <a:off x="5539807" y="6235967"/>
            <a:ext cx="11288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 1, 2023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7158038" y="0"/>
            <a:ext cx="504068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10920999" y="6235968"/>
            <a:ext cx="9573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Nerds</a:t>
            </a:r>
            <a:endParaRPr/>
          </a:p>
        </p:txBody>
      </p:sp>
      <p:sp>
        <p:nvSpPr>
          <p:cNvPr id="108" name="Google Shape;108;p3"/>
          <p:cNvSpPr txBox="1"/>
          <p:nvPr/>
        </p:nvSpPr>
        <p:spPr>
          <a:xfrm>
            <a:off x="309209" y="690066"/>
            <a:ext cx="5586786" cy="108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BEV (Battery Electric Vehicle)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will dominate the future market.</a:t>
            </a:r>
            <a:endParaRPr dirty="0"/>
          </a:p>
        </p:txBody>
      </p:sp>
      <p:sp>
        <p:nvSpPr>
          <p:cNvPr id="109" name="Google Shape;109;p3"/>
          <p:cNvSpPr txBox="1"/>
          <p:nvPr/>
        </p:nvSpPr>
        <p:spPr>
          <a:xfrm>
            <a:off x="309209" y="345033"/>
            <a:ext cx="2710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67FF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What 2050 EV will be like?</a:t>
            </a:r>
            <a:endParaRPr/>
          </a:p>
        </p:txBody>
      </p:sp>
      <p:sp>
        <p:nvSpPr>
          <p:cNvPr id="110" name="Google Shape;110;p3"/>
          <p:cNvSpPr txBox="1"/>
          <p:nvPr/>
        </p:nvSpPr>
        <p:spPr>
          <a:xfrm>
            <a:off x="309209" y="2595918"/>
            <a:ext cx="32287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1. Alignment with regulation</a:t>
            </a:r>
            <a:endParaRPr/>
          </a:p>
        </p:txBody>
      </p:sp>
      <p:sp>
        <p:nvSpPr>
          <p:cNvPr id="111" name="Google Shape;111;p3"/>
          <p:cNvSpPr txBox="1"/>
          <p:nvPr/>
        </p:nvSpPr>
        <p:spPr>
          <a:xfrm>
            <a:off x="309209" y="2982235"/>
            <a:ext cx="4475062" cy="59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BEV is aligned with both Paris Agreement and US Environmental Protection Agency.</a:t>
            </a:r>
            <a:endParaRPr/>
          </a:p>
        </p:txBody>
      </p:sp>
      <p:cxnSp>
        <p:nvCxnSpPr>
          <p:cNvPr id="112" name="Google Shape;112;p3"/>
          <p:cNvCxnSpPr/>
          <p:nvPr/>
        </p:nvCxnSpPr>
        <p:spPr>
          <a:xfrm>
            <a:off x="309209" y="3702614"/>
            <a:ext cx="4206240" cy="0"/>
          </a:xfrm>
          <a:prstGeom prst="straightConnector1">
            <a:avLst/>
          </a:prstGeom>
          <a:noFill/>
          <a:ln w="95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p3"/>
          <p:cNvSpPr txBox="1"/>
          <p:nvPr/>
        </p:nvSpPr>
        <p:spPr>
          <a:xfrm>
            <a:off x="309209" y="3806307"/>
            <a:ext cx="26805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2. Growing significance</a:t>
            </a:r>
            <a:endParaRPr/>
          </a:p>
        </p:txBody>
      </p:sp>
      <p:cxnSp>
        <p:nvCxnSpPr>
          <p:cNvPr id="114" name="Google Shape;114;p3"/>
          <p:cNvCxnSpPr/>
          <p:nvPr/>
        </p:nvCxnSpPr>
        <p:spPr>
          <a:xfrm>
            <a:off x="309209" y="4318961"/>
            <a:ext cx="4206240" cy="0"/>
          </a:xfrm>
          <a:prstGeom prst="straightConnector1">
            <a:avLst/>
          </a:prstGeom>
          <a:noFill/>
          <a:ln w="95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 txBox="1"/>
          <p:nvPr/>
        </p:nvSpPr>
        <p:spPr>
          <a:xfrm>
            <a:off x="309209" y="4434653"/>
            <a:ext cx="19223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3. Sustainability</a:t>
            </a:r>
            <a:endParaRPr/>
          </a:p>
        </p:txBody>
      </p:sp>
      <p:cxnSp>
        <p:nvCxnSpPr>
          <p:cNvPr id="116" name="Google Shape;116;p3"/>
          <p:cNvCxnSpPr/>
          <p:nvPr/>
        </p:nvCxnSpPr>
        <p:spPr>
          <a:xfrm>
            <a:off x="309209" y="4920742"/>
            <a:ext cx="4206240" cy="0"/>
          </a:xfrm>
          <a:prstGeom prst="straightConnector1">
            <a:avLst/>
          </a:prstGeom>
          <a:noFill/>
          <a:ln w="95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309209" y="5049158"/>
            <a:ext cx="24096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4. Cost effectiveness</a:t>
            </a:r>
            <a:endParaRPr/>
          </a:p>
        </p:txBody>
      </p:sp>
      <p:cxnSp>
        <p:nvCxnSpPr>
          <p:cNvPr id="118" name="Google Shape;118;p3"/>
          <p:cNvCxnSpPr/>
          <p:nvPr/>
        </p:nvCxnSpPr>
        <p:spPr>
          <a:xfrm>
            <a:off x="309209" y="5545945"/>
            <a:ext cx="4206240" cy="0"/>
          </a:xfrm>
          <a:prstGeom prst="straightConnector1">
            <a:avLst/>
          </a:prstGeom>
          <a:noFill/>
          <a:ln w="95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9" name="Google Shape;11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6255" y="504439"/>
            <a:ext cx="4711904" cy="55459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7;p2">
            <a:extLst>
              <a:ext uri="{FF2B5EF4-FFF2-40B4-BE49-F238E27FC236}">
                <a16:creationId xmlns:a16="http://schemas.microsoft.com/office/drawing/2014/main" id="{2C960F8D-38A1-781C-2AF3-A075EA0908AE}"/>
              </a:ext>
            </a:extLst>
          </p:cNvPr>
          <p:cNvSpPr txBox="1"/>
          <p:nvPr/>
        </p:nvSpPr>
        <p:spPr>
          <a:xfrm>
            <a:off x="270824" y="6235968"/>
            <a:ext cx="351570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Electrifying the Road to Net Zero - Dec 1, 2023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7158038" y="0"/>
            <a:ext cx="504068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10920999" y="6235968"/>
            <a:ext cx="9573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Nerds</a:t>
            </a:r>
            <a:endParaRPr/>
          </a:p>
        </p:txBody>
      </p:sp>
      <p:sp>
        <p:nvSpPr>
          <p:cNvPr id="128" name="Google Shape;128;p4"/>
          <p:cNvSpPr txBox="1"/>
          <p:nvPr/>
        </p:nvSpPr>
        <p:spPr>
          <a:xfrm>
            <a:off x="309209" y="690066"/>
            <a:ext cx="5586786" cy="108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BEV (Battery Electric Vehicle)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will dominate the future market.</a:t>
            </a:r>
            <a:endParaRPr/>
          </a:p>
        </p:txBody>
      </p:sp>
      <p:sp>
        <p:nvSpPr>
          <p:cNvPr id="129" name="Google Shape;129;p4"/>
          <p:cNvSpPr txBox="1"/>
          <p:nvPr/>
        </p:nvSpPr>
        <p:spPr>
          <a:xfrm>
            <a:off x="309209" y="345033"/>
            <a:ext cx="2710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67FF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What 2050 EV will be like?</a:t>
            </a:r>
            <a:endParaRPr/>
          </a:p>
        </p:txBody>
      </p:sp>
      <p:sp>
        <p:nvSpPr>
          <p:cNvPr id="130" name="Google Shape;130;p4"/>
          <p:cNvSpPr txBox="1"/>
          <p:nvPr/>
        </p:nvSpPr>
        <p:spPr>
          <a:xfrm>
            <a:off x="309209" y="2342049"/>
            <a:ext cx="32287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1. Alignment with regulation</a:t>
            </a:r>
            <a:endParaRPr/>
          </a:p>
        </p:txBody>
      </p:sp>
      <p:sp>
        <p:nvSpPr>
          <p:cNvPr id="131" name="Google Shape;131;p4"/>
          <p:cNvSpPr txBox="1"/>
          <p:nvPr/>
        </p:nvSpPr>
        <p:spPr>
          <a:xfrm>
            <a:off x="309209" y="3474285"/>
            <a:ext cx="4475062" cy="84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can observe </a:t>
            </a:r>
            <a:r>
              <a:rPr lang="en-US" sz="1400">
                <a:solidFill>
                  <a:srgbClr val="A5A5A5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a rapid increase in EV sales since 2020</a:t>
            </a:r>
            <a:r>
              <a:rPr lang="en-US" sz="1400">
                <a:solidFill>
                  <a:srgbClr val="7F7F7F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,</a:t>
            </a:r>
            <a:r>
              <a:rPr lang="en-US" sz="14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this trend is expected to continue with even higher sales numbers in the future.</a:t>
            </a:r>
            <a:endParaRPr/>
          </a:p>
        </p:txBody>
      </p:sp>
      <p:cxnSp>
        <p:nvCxnSpPr>
          <p:cNvPr id="132" name="Google Shape;132;p4"/>
          <p:cNvCxnSpPr/>
          <p:nvPr/>
        </p:nvCxnSpPr>
        <p:spPr>
          <a:xfrm>
            <a:off x="309209" y="2842706"/>
            <a:ext cx="4206240" cy="0"/>
          </a:xfrm>
          <a:prstGeom prst="straightConnector1">
            <a:avLst/>
          </a:prstGeom>
          <a:noFill/>
          <a:ln w="95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4"/>
          <p:cNvSpPr txBox="1"/>
          <p:nvPr/>
        </p:nvSpPr>
        <p:spPr>
          <a:xfrm>
            <a:off x="309209" y="3059370"/>
            <a:ext cx="26805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2. Growing significance</a:t>
            </a:r>
            <a:endParaRPr/>
          </a:p>
        </p:txBody>
      </p:sp>
      <p:cxnSp>
        <p:nvCxnSpPr>
          <p:cNvPr id="134" name="Google Shape;134;p4"/>
          <p:cNvCxnSpPr/>
          <p:nvPr/>
        </p:nvCxnSpPr>
        <p:spPr>
          <a:xfrm>
            <a:off x="309209" y="4572830"/>
            <a:ext cx="4206240" cy="0"/>
          </a:xfrm>
          <a:prstGeom prst="straightConnector1">
            <a:avLst/>
          </a:prstGeom>
          <a:noFill/>
          <a:ln w="95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5" name="Google Shape;135;p4"/>
          <p:cNvSpPr txBox="1"/>
          <p:nvPr/>
        </p:nvSpPr>
        <p:spPr>
          <a:xfrm>
            <a:off x="309209" y="4688522"/>
            <a:ext cx="19223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3. Sustainability</a:t>
            </a:r>
            <a:endParaRPr/>
          </a:p>
        </p:txBody>
      </p:sp>
      <p:cxnSp>
        <p:nvCxnSpPr>
          <p:cNvPr id="136" name="Google Shape;136;p4"/>
          <p:cNvCxnSpPr/>
          <p:nvPr/>
        </p:nvCxnSpPr>
        <p:spPr>
          <a:xfrm>
            <a:off x="309209" y="5174611"/>
            <a:ext cx="4206240" cy="0"/>
          </a:xfrm>
          <a:prstGeom prst="straightConnector1">
            <a:avLst/>
          </a:prstGeom>
          <a:noFill/>
          <a:ln w="95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4"/>
          <p:cNvSpPr txBox="1"/>
          <p:nvPr/>
        </p:nvSpPr>
        <p:spPr>
          <a:xfrm>
            <a:off x="309209" y="5303027"/>
            <a:ext cx="24096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4. Cost effectiveness</a:t>
            </a:r>
            <a:endParaRPr/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079" y="2268962"/>
            <a:ext cx="4306378" cy="27888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4"/>
          <p:cNvCxnSpPr/>
          <p:nvPr/>
        </p:nvCxnSpPr>
        <p:spPr>
          <a:xfrm>
            <a:off x="309209" y="5799814"/>
            <a:ext cx="4206240" cy="0"/>
          </a:xfrm>
          <a:prstGeom prst="straightConnector1">
            <a:avLst/>
          </a:prstGeom>
          <a:noFill/>
          <a:ln w="95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0" name="Google Shape;140;p4"/>
          <p:cNvSpPr txBox="1"/>
          <p:nvPr/>
        </p:nvSpPr>
        <p:spPr>
          <a:xfrm>
            <a:off x="8775733" y="1963908"/>
            <a:ext cx="1805302" cy="26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F3F3F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EV market sales since 2020</a:t>
            </a:r>
            <a:endParaRPr/>
          </a:p>
        </p:txBody>
      </p:sp>
      <p:sp>
        <p:nvSpPr>
          <p:cNvPr id="2" name="Google Shape;97;p2">
            <a:extLst>
              <a:ext uri="{FF2B5EF4-FFF2-40B4-BE49-F238E27FC236}">
                <a16:creationId xmlns:a16="http://schemas.microsoft.com/office/drawing/2014/main" id="{FAEBE870-1938-FDBE-F77C-9C6931AF7AB2}"/>
              </a:ext>
            </a:extLst>
          </p:cNvPr>
          <p:cNvSpPr txBox="1"/>
          <p:nvPr/>
        </p:nvSpPr>
        <p:spPr>
          <a:xfrm>
            <a:off x="270824" y="6235968"/>
            <a:ext cx="351570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Electrifying the Road to Net Zero - Dec 1, 2023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/>
          <p:nvPr/>
        </p:nvSpPr>
        <p:spPr>
          <a:xfrm>
            <a:off x="7158038" y="0"/>
            <a:ext cx="504068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10920999" y="6235968"/>
            <a:ext cx="9573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Nerds</a:t>
            </a:r>
            <a:endParaRPr/>
          </a:p>
        </p:txBody>
      </p:sp>
      <p:sp>
        <p:nvSpPr>
          <p:cNvPr id="149" name="Google Shape;149;p5"/>
          <p:cNvSpPr txBox="1"/>
          <p:nvPr/>
        </p:nvSpPr>
        <p:spPr>
          <a:xfrm>
            <a:off x="309209" y="690066"/>
            <a:ext cx="5586786" cy="108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BEV (Battery Electric Vehicle)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will dominate the future market.</a:t>
            </a:r>
            <a:endParaRPr/>
          </a:p>
        </p:txBody>
      </p:sp>
      <p:sp>
        <p:nvSpPr>
          <p:cNvPr id="150" name="Google Shape;150;p5"/>
          <p:cNvSpPr txBox="1"/>
          <p:nvPr/>
        </p:nvSpPr>
        <p:spPr>
          <a:xfrm>
            <a:off x="309209" y="345033"/>
            <a:ext cx="2710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67FF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What 2050 EV will be like?</a:t>
            </a:r>
            <a:endParaRPr/>
          </a:p>
        </p:txBody>
      </p:sp>
      <p:sp>
        <p:nvSpPr>
          <p:cNvPr id="151" name="Google Shape;151;p5"/>
          <p:cNvSpPr txBox="1"/>
          <p:nvPr/>
        </p:nvSpPr>
        <p:spPr>
          <a:xfrm>
            <a:off x="309209" y="2342049"/>
            <a:ext cx="32287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1. Alignment with regulation</a:t>
            </a:r>
            <a:endParaRPr/>
          </a:p>
        </p:txBody>
      </p:sp>
      <p:sp>
        <p:nvSpPr>
          <p:cNvPr id="152" name="Google Shape;152;p5"/>
          <p:cNvSpPr txBox="1"/>
          <p:nvPr/>
        </p:nvSpPr>
        <p:spPr>
          <a:xfrm>
            <a:off x="309209" y="4092521"/>
            <a:ext cx="4475062" cy="84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By utilizing the data provided by the U.S. Department of Energy, the bar chart illustrates that</a:t>
            </a:r>
            <a:r>
              <a:rPr lang="en-US" sz="1400">
                <a:solidFill>
                  <a:srgbClr val="A5A5A5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 EVs generate the lowest amount of CO2 equivalent per year.</a:t>
            </a:r>
            <a:endParaRPr/>
          </a:p>
        </p:txBody>
      </p:sp>
      <p:cxnSp>
        <p:nvCxnSpPr>
          <p:cNvPr id="153" name="Google Shape;153;p5"/>
          <p:cNvCxnSpPr/>
          <p:nvPr/>
        </p:nvCxnSpPr>
        <p:spPr>
          <a:xfrm>
            <a:off x="309209" y="2842706"/>
            <a:ext cx="4206240" cy="0"/>
          </a:xfrm>
          <a:prstGeom prst="straightConnector1">
            <a:avLst/>
          </a:prstGeom>
          <a:noFill/>
          <a:ln w="95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" name="Google Shape;154;p5"/>
          <p:cNvSpPr txBox="1"/>
          <p:nvPr/>
        </p:nvSpPr>
        <p:spPr>
          <a:xfrm>
            <a:off x="309209" y="2986800"/>
            <a:ext cx="26805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2. Growing significance</a:t>
            </a:r>
            <a:endParaRPr/>
          </a:p>
        </p:txBody>
      </p:sp>
      <p:cxnSp>
        <p:nvCxnSpPr>
          <p:cNvPr id="155" name="Google Shape;155;p5"/>
          <p:cNvCxnSpPr/>
          <p:nvPr/>
        </p:nvCxnSpPr>
        <p:spPr>
          <a:xfrm>
            <a:off x="309209" y="3429532"/>
            <a:ext cx="4206240" cy="0"/>
          </a:xfrm>
          <a:prstGeom prst="straightConnector1">
            <a:avLst/>
          </a:prstGeom>
          <a:noFill/>
          <a:ln w="95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5"/>
          <p:cNvSpPr txBox="1"/>
          <p:nvPr/>
        </p:nvSpPr>
        <p:spPr>
          <a:xfrm>
            <a:off x="309209" y="3607619"/>
            <a:ext cx="19223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3. Sustainability</a:t>
            </a:r>
            <a:endParaRPr/>
          </a:p>
        </p:txBody>
      </p:sp>
      <p:cxnSp>
        <p:nvCxnSpPr>
          <p:cNvPr id="157" name="Google Shape;157;p5"/>
          <p:cNvCxnSpPr/>
          <p:nvPr/>
        </p:nvCxnSpPr>
        <p:spPr>
          <a:xfrm>
            <a:off x="309209" y="5174611"/>
            <a:ext cx="4206240" cy="0"/>
          </a:xfrm>
          <a:prstGeom prst="straightConnector1">
            <a:avLst/>
          </a:prstGeom>
          <a:noFill/>
          <a:ln w="95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p5"/>
          <p:cNvSpPr txBox="1"/>
          <p:nvPr/>
        </p:nvSpPr>
        <p:spPr>
          <a:xfrm>
            <a:off x="309209" y="5303027"/>
            <a:ext cx="24096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4. Cost effectiveness</a:t>
            </a:r>
            <a:endParaRPr/>
          </a:p>
        </p:txBody>
      </p:sp>
      <p:cxnSp>
        <p:nvCxnSpPr>
          <p:cNvPr id="159" name="Google Shape;159;p5"/>
          <p:cNvCxnSpPr/>
          <p:nvPr/>
        </p:nvCxnSpPr>
        <p:spPr>
          <a:xfrm>
            <a:off x="309209" y="5799814"/>
            <a:ext cx="4206240" cy="0"/>
          </a:xfrm>
          <a:prstGeom prst="straightConnector1">
            <a:avLst/>
          </a:prstGeom>
          <a:noFill/>
          <a:ln w="95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0" name="Google Shape;16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4760" y="2172519"/>
            <a:ext cx="4241800" cy="28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/>
          <p:nvPr/>
        </p:nvSpPr>
        <p:spPr>
          <a:xfrm>
            <a:off x="8538584" y="2235149"/>
            <a:ext cx="2659684" cy="1695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7547888" y="2079424"/>
            <a:ext cx="4328672" cy="2154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8220289" y="1963908"/>
            <a:ext cx="2916183" cy="26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F3F3F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CO2 Emissions from different types of vehicles</a:t>
            </a:r>
            <a:endParaRPr/>
          </a:p>
        </p:txBody>
      </p:sp>
      <p:sp>
        <p:nvSpPr>
          <p:cNvPr id="2" name="Google Shape;97;p2">
            <a:extLst>
              <a:ext uri="{FF2B5EF4-FFF2-40B4-BE49-F238E27FC236}">
                <a16:creationId xmlns:a16="http://schemas.microsoft.com/office/drawing/2014/main" id="{72E19D11-4A98-1F31-9E17-9F40CEA41F9D}"/>
              </a:ext>
            </a:extLst>
          </p:cNvPr>
          <p:cNvSpPr txBox="1"/>
          <p:nvPr/>
        </p:nvSpPr>
        <p:spPr>
          <a:xfrm>
            <a:off x="270824" y="6235968"/>
            <a:ext cx="351570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Electrifying the Road to Net Zero - Dec 1, 2023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/>
          <p:nvPr/>
        </p:nvSpPr>
        <p:spPr>
          <a:xfrm>
            <a:off x="7158038" y="0"/>
            <a:ext cx="504068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 txBox="1"/>
          <p:nvPr/>
        </p:nvSpPr>
        <p:spPr>
          <a:xfrm>
            <a:off x="10920999" y="6235968"/>
            <a:ext cx="9573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Nerds</a:t>
            </a:r>
            <a:endParaRPr/>
          </a:p>
        </p:txBody>
      </p:sp>
      <p:sp>
        <p:nvSpPr>
          <p:cNvPr id="172" name="Google Shape;172;p6"/>
          <p:cNvSpPr txBox="1"/>
          <p:nvPr/>
        </p:nvSpPr>
        <p:spPr>
          <a:xfrm>
            <a:off x="309209" y="690066"/>
            <a:ext cx="5586786" cy="108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BEV (Battery Electric Vehicle)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will dominate the future market.</a:t>
            </a:r>
            <a:endParaRPr/>
          </a:p>
        </p:txBody>
      </p:sp>
      <p:sp>
        <p:nvSpPr>
          <p:cNvPr id="173" name="Google Shape;173;p6"/>
          <p:cNvSpPr txBox="1"/>
          <p:nvPr/>
        </p:nvSpPr>
        <p:spPr>
          <a:xfrm>
            <a:off x="309209" y="345033"/>
            <a:ext cx="2710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67FF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What 2050 EV will be like?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>
            <a:off x="309209" y="2676207"/>
            <a:ext cx="32287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1. Alignment with regulation</a:t>
            </a:r>
            <a:endParaRPr/>
          </a:p>
        </p:txBody>
      </p:sp>
      <p:sp>
        <p:nvSpPr>
          <p:cNvPr id="175" name="Google Shape;175;p6"/>
          <p:cNvSpPr txBox="1"/>
          <p:nvPr/>
        </p:nvSpPr>
        <p:spPr>
          <a:xfrm>
            <a:off x="309209" y="4918698"/>
            <a:ext cx="4475062" cy="59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national average cost of “fuel” for an electric vehicle” is about 60% less than for a gasoline vehicle</a:t>
            </a:r>
            <a:endParaRPr sz="1400">
              <a:solidFill>
                <a:srgbClr val="A5A5A5"/>
              </a:solidFill>
              <a:latin typeface="IBM Plex Sans Medm"/>
              <a:ea typeface="IBM Plex Sans Medm"/>
              <a:cs typeface="IBM Plex Sans Medm"/>
              <a:sym typeface="IBM Plex Sans Medium"/>
            </a:endParaRPr>
          </a:p>
        </p:txBody>
      </p:sp>
      <p:cxnSp>
        <p:nvCxnSpPr>
          <p:cNvPr id="176" name="Google Shape;176;p6"/>
          <p:cNvCxnSpPr/>
          <p:nvPr/>
        </p:nvCxnSpPr>
        <p:spPr>
          <a:xfrm>
            <a:off x="309209" y="3176864"/>
            <a:ext cx="4206240" cy="0"/>
          </a:xfrm>
          <a:prstGeom prst="straightConnector1">
            <a:avLst/>
          </a:prstGeom>
          <a:noFill/>
          <a:ln w="95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6"/>
          <p:cNvSpPr txBox="1"/>
          <p:nvPr/>
        </p:nvSpPr>
        <p:spPr>
          <a:xfrm>
            <a:off x="309209" y="3320958"/>
            <a:ext cx="26805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2. Growing significance</a:t>
            </a:r>
            <a:endParaRPr/>
          </a:p>
        </p:txBody>
      </p:sp>
      <p:cxnSp>
        <p:nvCxnSpPr>
          <p:cNvPr id="178" name="Google Shape;178;p6"/>
          <p:cNvCxnSpPr/>
          <p:nvPr/>
        </p:nvCxnSpPr>
        <p:spPr>
          <a:xfrm>
            <a:off x="309209" y="3763690"/>
            <a:ext cx="4206240" cy="0"/>
          </a:xfrm>
          <a:prstGeom prst="straightConnector1">
            <a:avLst/>
          </a:prstGeom>
          <a:noFill/>
          <a:ln w="95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" name="Google Shape;179;p6"/>
          <p:cNvSpPr txBox="1"/>
          <p:nvPr/>
        </p:nvSpPr>
        <p:spPr>
          <a:xfrm>
            <a:off x="309209" y="3912749"/>
            <a:ext cx="19223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3. Sustainability</a:t>
            </a:r>
            <a:endParaRPr/>
          </a:p>
        </p:txBody>
      </p:sp>
      <p:cxnSp>
        <p:nvCxnSpPr>
          <p:cNvPr id="180" name="Google Shape;180;p6"/>
          <p:cNvCxnSpPr/>
          <p:nvPr/>
        </p:nvCxnSpPr>
        <p:spPr>
          <a:xfrm>
            <a:off x="309209" y="4391170"/>
            <a:ext cx="4206240" cy="0"/>
          </a:xfrm>
          <a:prstGeom prst="straightConnector1">
            <a:avLst/>
          </a:prstGeom>
          <a:noFill/>
          <a:ln w="95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" name="Google Shape;181;p6"/>
          <p:cNvSpPr txBox="1"/>
          <p:nvPr/>
        </p:nvSpPr>
        <p:spPr>
          <a:xfrm>
            <a:off x="309209" y="4518059"/>
            <a:ext cx="24096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4. Cost effectiveness</a:t>
            </a:r>
            <a:endParaRPr/>
          </a:p>
        </p:txBody>
      </p:sp>
      <p:cxnSp>
        <p:nvCxnSpPr>
          <p:cNvPr id="182" name="Google Shape;182;p6"/>
          <p:cNvCxnSpPr/>
          <p:nvPr/>
        </p:nvCxnSpPr>
        <p:spPr>
          <a:xfrm>
            <a:off x="309209" y="5658182"/>
            <a:ext cx="4206240" cy="0"/>
          </a:xfrm>
          <a:prstGeom prst="straightConnector1">
            <a:avLst/>
          </a:prstGeom>
          <a:noFill/>
          <a:ln w="95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3" name="Google Shape;18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3915" y="2404987"/>
            <a:ext cx="4308931" cy="235530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6"/>
          <p:cNvSpPr txBox="1"/>
          <p:nvPr/>
        </p:nvSpPr>
        <p:spPr>
          <a:xfrm>
            <a:off x="8078450" y="1963908"/>
            <a:ext cx="3199915" cy="26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F3F3F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Average price of a gallon of Gasoline and an eGallon</a:t>
            </a:r>
            <a:endParaRPr sz="1000">
              <a:solidFill>
                <a:srgbClr val="3F3F3F"/>
              </a:solidFill>
              <a:latin typeface="IBM Plex Sans Medm"/>
              <a:ea typeface="IBM Plex Sans Medm"/>
              <a:cs typeface="IBM Plex Sans Medm"/>
              <a:sym typeface="IBM Plex Sans Medium"/>
            </a:endParaRPr>
          </a:p>
        </p:txBody>
      </p:sp>
      <p:sp>
        <p:nvSpPr>
          <p:cNvPr id="2" name="Google Shape;97;p2">
            <a:extLst>
              <a:ext uri="{FF2B5EF4-FFF2-40B4-BE49-F238E27FC236}">
                <a16:creationId xmlns:a16="http://schemas.microsoft.com/office/drawing/2014/main" id="{4099183F-E88F-FB9A-885B-949331780367}"/>
              </a:ext>
            </a:extLst>
          </p:cNvPr>
          <p:cNvSpPr txBox="1"/>
          <p:nvPr/>
        </p:nvSpPr>
        <p:spPr>
          <a:xfrm>
            <a:off x="270824" y="6235968"/>
            <a:ext cx="351570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Electrifying the Road to Net Zero - Dec 1, 2023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7FF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/>
          <p:nvPr/>
        </p:nvSpPr>
        <p:spPr>
          <a:xfrm>
            <a:off x="523201" y="2775171"/>
            <a:ext cx="673293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ELECTRIFY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523201" y="2333383"/>
            <a:ext cx="7067961" cy="44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IBM Plex Sans Medm"/>
                <a:ea typeface="IBM Plex Sans Medm"/>
                <a:cs typeface="IBM Plex Sans Medm"/>
                <a:sym typeface="IBM Plex Sans Medium"/>
              </a:rPr>
              <a:t>Driving the Future: ELECTRIFY, where Innovation Meets the Road</a:t>
            </a:r>
            <a:endParaRPr dirty="0"/>
          </a:p>
        </p:txBody>
      </p:sp>
      <p:sp>
        <p:nvSpPr>
          <p:cNvPr id="191" name="Google Shape;191;p7"/>
          <p:cNvSpPr txBox="1"/>
          <p:nvPr/>
        </p:nvSpPr>
        <p:spPr>
          <a:xfrm>
            <a:off x="523201" y="6266711"/>
            <a:ext cx="31005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8D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PRESENTED BY DATA NERDS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/>
          <p:nvPr/>
        </p:nvSpPr>
        <p:spPr>
          <a:xfrm>
            <a:off x="0" y="-1"/>
            <a:ext cx="12192000" cy="2450593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8" name="Google Shape;198;p8"/>
          <p:cNvGrpSpPr/>
          <p:nvPr/>
        </p:nvGrpSpPr>
        <p:grpSpPr>
          <a:xfrm>
            <a:off x="4165439" y="179688"/>
            <a:ext cx="3861121" cy="246221"/>
            <a:chOff x="4040471" y="336751"/>
            <a:chExt cx="3861121" cy="246221"/>
          </a:xfrm>
        </p:grpSpPr>
        <p:sp>
          <p:nvSpPr>
            <p:cNvPr id="199" name="Google Shape;199;p8"/>
            <p:cNvSpPr txBox="1"/>
            <p:nvPr/>
          </p:nvSpPr>
          <p:spPr>
            <a:xfrm>
              <a:off x="4969059" y="336751"/>
              <a:ext cx="169309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DATA ANALYSIS</a:t>
              </a:r>
              <a:endParaRPr/>
            </a:p>
          </p:txBody>
        </p:sp>
        <p:sp>
          <p:nvSpPr>
            <p:cNvPr id="200" name="Google Shape;200;p8"/>
            <p:cNvSpPr txBox="1"/>
            <p:nvPr/>
          </p:nvSpPr>
          <p:spPr>
            <a:xfrm>
              <a:off x="6662150" y="336751"/>
              <a:ext cx="123944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SOLUTIONS</a:t>
              </a:r>
              <a:endParaRPr/>
            </a:p>
          </p:txBody>
        </p:sp>
        <p:sp>
          <p:nvSpPr>
            <p:cNvPr id="201" name="Google Shape;201;p8"/>
            <p:cNvSpPr txBox="1"/>
            <p:nvPr/>
          </p:nvSpPr>
          <p:spPr>
            <a:xfrm>
              <a:off x="4040471" y="336751"/>
              <a:ext cx="7697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INTRO</a:t>
              </a:r>
              <a:endParaRPr/>
            </a:p>
          </p:txBody>
        </p:sp>
      </p:grpSp>
      <p:sp>
        <p:nvSpPr>
          <p:cNvPr id="202" name="Google Shape;202;p8"/>
          <p:cNvSpPr txBox="1"/>
          <p:nvPr/>
        </p:nvSpPr>
        <p:spPr>
          <a:xfrm>
            <a:off x="474306" y="1189756"/>
            <a:ext cx="10932531" cy="80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Tesla and Ford's dual leadership in manufacturing and sales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underscores the effectiveness of their strategies.</a:t>
            </a:r>
            <a:endParaRPr/>
          </a:p>
        </p:txBody>
      </p:sp>
      <p:grpSp>
        <p:nvGrpSpPr>
          <p:cNvPr id="203" name="Google Shape;203;p8"/>
          <p:cNvGrpSpPr/>
          <p:nvPr/>
        </p:nvGrpSpPr>
        <p:grpSpPr>
          <a:xfrm>
            <a:off x="1168399" y="2998527"/>
            <a:ext cx="4356047" cy="3246960"/>
            <a:chOff x="1152634" y="3050116"/>
            <a:chExt cx="4356047" cy="3246960"/>
          </a:xfrm>
        </p:grpSpPr>
        <p:pic>
          <p:nvPicPr>
            <p:cNvPr id="204" name="Google Shape;204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52634" y="3050116"/>
              <a:ext cx="4356047" cy="26300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8"/>
            <p:cNvSpPr txBox="1"/>
            <p:nvPr/>
          </p:nvSpPr>
          <p:spPr>
            <a:xfrm>
              <a:off x="2351061" y="5849005"/>
              <a:ext cx="1959191" cy="4480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Top 20 Battery Electric Vehicle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3F3F3F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Manufacturers</a:t>
              </a:r>
              <a:r>
                <a:rPr lang="en-US" sz="1000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in the US</a:t>
              </a:r>
              <a:endParaRPr/>
            </a:p>
          </p:txBody>
        </p:sp>
      </p:grpSp>
      <p:grpSp>
        <p:nvGrpSpPr>
          <p:cNvPr id="206" name="Google Shape;206;p8"/>
          <p:cNvGrpSpPr/>
          <p:nvPr/>
        </p:nvGrpSpPr>
        <p:grpSpPr>
          <a:xfrm>
            <a:off x="6428859" y="3004877"/>
            <a:ext cx="4544490" cy="3240610"/>
            <a:chOff x="6728231" y="3056466"/>
            <a:chExt cx="4544490" cy="3240610"/>
          </a:xfrm>
        </p:grpSpPr>
        <p:pic>
          <p:nvPicPr>
            <p:cNvPr id="207" name="Google Shape;207;p8"/>
            <p:cNvPicPr preferRelativeResize="0"/>
            <p:nvPr/>
          </p:nvPicPr>
          <p:blipFill rotWithShape="1">
            <a:blip r:embed="rId4">
              <a:alphaModFix/>
            </a:blip>
            <a:srcRect t="1141"/>
            <a:stretch/>
          </p:blipFill>
          <p:spPr>
            <a:xfrm>
              <a:off x="6728231" y="3056466"/>
              <a:ext cx="4544490" cy="26300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8"/>
            <p:cNvSpPr txBox="1"/>
            <p:nvPr/>
          </p:nvSpPr>
          <p:spPr>
            <a:xfrm>
              <a:off x="8020881" y="5849005"/>
              <a:ext cx="1959191" cy="4480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Top 10 Battery Electric Vehicle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3F3F3F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Sellers</a:t>
              </a:r>
              <a:r>
                <a:rPr lang="en-US" sz="1000">
                  <a:solidFill>
                    <a:srgbClr val="3F3F3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in Washington State</a:t>
              </a:r>
              <a:endParaRPr/>
            </a:p>
          </p:txBody>
        </p:sp>
      </p:grpSp>
      <p:grpSp>
        <p:nvGrpSpPr>
          <p:cNvPr id="209" name="Google Shape;209;p8"/>
          <p:cNvGrpSpPr/>
          <p:nvPr/>
        </p:nvGrpSpPr>
        <p:grpSpPr>
          <a:xfrm>
            <a:off x="5084860" y="629855"/>
            <a:ext cx="2022280" cy="413117"/>
            <a:chOff x="5084859" y="584105"/>
            <a:chExt cx="2022280" cy="413117"/>
          </a:xfrm>
        </p:grpSpPr>
        <p:sp>
          <p:nvSpPr>
            <p:cNvPr id="210" name="Google Shape;210;p8"/>
            <p:cNvSpPr/>
            <p:nvPr/>
          </p:nvSpPr>
          <p:spPr>
            <a:xfrm>
              <a:off x="5084859" y="584105"/>
              <a:ext cx="2022280" cy="413117"/>
            </a:xfrm>
            <a:prstGeom prst="roundRect">
              <a:avLst>
                <a:gd name="adj" fmla="val 50000"/>
              </a:avLst>
            </a:prstGeom>
            <a:solidFill>
              <a:srgbClr val="0067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 txBox="1"/>
            <p:nvPr/>
          </p:nvSpPr>
          <p:spPr>
            <a:xfrm>
              <a:off x="5242240" y="636775"/>
              <a:ext cx="17075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IBM Plex Sans SmBld"/>
                  <a:ea typeface="IBM Plex Sans SmBld"/>
                  <a:cs typeface="IBM Plex Sans SmBld"/>
                  <a:sym typeface="IBM Plex Sans SemiBold"/>
                </a:rPr>
                <a:t>Market Landscape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/>
          <p:nvPr/>
        </p:nvSpPr>
        <p:spPr>
          <a:xfrm>
            <a:off x="0" y="-1"/>
            <a:ext cx="12192000" cy="2450593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9"/>
          <p:cNvGrpSpPr/>
          <p:nvPr/>
        </p:nvGrpSpPr>
        <p:grpSpPr>
          <a:xfrm>
            <a:off x="4165439" y="179688"/>
            <a:ext cx="3861121" cy="246221"/>
            <a:chOff x="4040471" y="336751"/>
            <a:chExt cx="3861121" cy="246221"/>
          </a:xfrm>
        </p:grpSpPr>
        <p:sp>
          <p:nvSpPr>
            <p:cNvPr id="218" name="Google Shape;218;p9"/>
            <p:cNvSpPr txBox="1"/>
            <p:nvPr/>
          </p:nvSpPr>
          <p:spPr>
            <a:xfrm>
              <a:off x="4969059" y="336751"/>
              <a:ext cx="169309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DATA ANALYSIS</a:t>
              </a:r>
              <a:endParaRPr/>
            </a:p>
          </p:txBody>
        </p:sp>
        <p:sp>
          <p:nvSpPr>
            <p:cNvPr id="219" name="Google Shape;219;p9"/>
            <p:cNvSpPr txBox="1"/>
            <p:nvPr/>
          </p:nvSpPr>
          <p:spPr>
            <a:xfrm>
              <a:off x="6662150" y="336751"/>
              <a:ext cx="123944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SOLUTIONS</a:t>
              </a:r>
              <a:endParaRPr/>
            </a:p>
          </p:txBody>
        </p:sp>
        <p:sp>
          <p:nvSpPr>
            <p:cNvPr id="220" name="Google Shape;220;p9"/>
            <p:cNvSpPr txBox="1"/>
            <p:nvPr/>
          </p:nvSpPr>
          <p:spPr>
            <a:xfrm>
              <a:off x="4040471" y="336751"/>
              <a:ext cx="7697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95959"/>
                  </a:solidFill>
                  <a:latin typeface="IBM Plex Sans Medm"/>
                  <a:ea typeface="IBM Plex Sans Medm"/>
                  <a:cs typeface="IBM Plex Sans Medm"/>
                  <a:sym typeface="IBM Plex Sans Medium"/>
                </a:rPr>
                <a:t>INTRO</a:t>
              </a:r>
              <a:endParaRPr/>
            </a:p>
          </p:txBody>
        </p:sp>
      </p:grpSp>
      <p:sp>
        <p:nvSpPr>
          <p:cNvPr id="221" name="Google Shape;221;p9"/>
          <p:cNvSpPr txBox="1"/>
          <p:nvPr/>
        </p:nvSpPr>
        <p:spPr>
          <a:xfrm>
            <a:off x="474306" y="1189756"/>
            <a:ext cx="10932531" cy="80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Specific feature for each body type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IBM Plex Sans SmBld"/>
                <a:ea typeface="IBM Plex Sans SmBld"/>
                <a:cs typeface="IBM Plex Sans SmBld"/>
                <a:sym typeface="IBM Plex Sans SemiBold"/>
              </a:rPr>
              <a:t>and aggregated values guide our EV market strategy.</a:t>
            </a:r>
            <a:endParaRPr/>
          </a:p>
        </p:txBody>
      </p:sp>
      <p:grpSp>
        <p:nvGrpSpPr>
          <p:cNvPr id="222" name="Google Shape;222;p9"/>
          <p:cNvGrpSpPr/>
          <p:nvPr/>
        </p:nvGrpSpPr>
        <p:grpSpPr>
          <a:xfrm>
            <a:off x="5084860" y="629855"/>
            <a:ext cx="2022280" cy="413117"/>
            <a:chOff x="5084859" y="584105"/>
            <a:chExt cx="2022280" cy="413117"/>
          </a:xfrm>
        </p:grpSpPr>
        <p:sp>
          <p:nvSpPr>
            <p:cNvPr id="223" name="Google Shape;223;p9"/>
            <p:cNvSpPr/>
            <p:nvPr/>
          </p:nvSpPr>
          <p:spPr>
            <a:xfrm>
              <a:off x="5084859" y="584105"/>
              <a:ext cx="2022280" cy="413117"/>
            </a:xfrm>
            <a:prstGeom prst="roundRect">
              <a:avLst>
                <a:gd name="adj" fmla="val 50000"/>
              </a:avLst>
            </a:prstGeom>
            <a:solidFill>
              <a:srgbClr val="0067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 txBox="1"/>
            <p:nvPr/>
          </p:nvSpPr>
          <p:spPr>
            <a:xfrm>
              <a:off x="5122018" y="636775"/>
              <a:ext cx="194796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IBM Plex Sans SmBld"/>
                  <a:ea typeface="IBM Plex Sans SmBld"/>
                  <a:cs typeface="IBM Plex Sans SmBld"/>
                  <a:sym typeface="IBM Plex Sans SemiBold"/>
                </a:rPr>
                <a:t>Customer Preference</a:t>
              </a:r>
              <a:endParaRPr/>
            </a:p>
          </p:txBody>
        </p:sp>
      </p:grpSp>
      <p:grpSp>
        <p:nvGrpSpPr>
          <p:cNvPr id="225" name="Google Shape;225;p9"/>
          <p:cNvGrpSpPr/>
          <p:nvPr/>
        </p:nvGrpSpPr>
        <p:grpSpPr>
          <a:xfrm>
            <a:off x="2209800" y="2757349"/>
            <a:ext cx="7772400" cy="3341926"/>
            <a:chOff x="2054371" y="2757349"/>
            <a:chExt cx="7772400" cy="3341926"/>
          </a:xfrm>
        </p:grpSpPr>
        <p:pic>
          <p:nvPicPr>
            <p:cNvPr id="226" name="Google Shape;226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54371" y="2757349"/>
              <a:ext cx="7772400" cy="23120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54371" y="5127725"/>
              <a:ext cx="7772400" cy="971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8" name="Google Shape;228;p9"/>
          <p:cNvSpPr txBox="1"/>
          <p:nvPr/>
        </p:nvSpPr>
        <p:spPr>
          <a:xfrm>
            <a:off x="3641704" y="6175475"/>
            <a:ext cx="4597734" cy="4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Integrated ‘Feature’ dataset with Top 10 Sellers EV models (&gt;500 units sold)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F3F3F"/>
                </a:solidFill>
                <a:latin typeface="IBM Plex Sans"/>
                <a:ea typeface="IBM Plex Sans"/>
                <a:cs typeface="IBM Plex Sans"/>
                <a:sym typeface="IBM Plex Sans"/>
              </a:rPr>
              <a:t>to identify BEV benchmarks and customer preferences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1141</Words>
  <Application>Microsoft Macintosh PowerPoint</Application>
  <PresentationFormat>Widescreen</PresentationFormat>
  <Paragraphs>210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IBM Plex Sans SmBld</vt:lpstr>
      <vt:lpstr>Calibri</vt:lpstr>
      <vt:lpstr>Arial</vt:lpstr>
      <vt:lpstr>IBM Plex Sans Medm</vt:lpstr>
      <vt:lpstr>IBM Plex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Jiwon Lee</dc:creator>
  <cp:lastModifiedBy>Kang, Hyoju</cp:lastModifiedBy>
  <cp:revision>13</cp:revision>
  <dcterms:created xsi:type="dcterms:W3CDTF">2023-11-19T16:29:39Z</dcterms:created>
  <dcterms:modified xsi:type="dcterms:W3CDTF">2023-12-01T15:55:15Z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2023-12-01T03:00:01Z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3bb5ddff-40e8-4986-88c3-b20df16da5ee</vt:lpwstr>
  </property>
  <property fmtid="{D5CDD505-2E9C-101B-9397-08002B2CF9AE}" pid="8" name="MSIP_Label_4044bd30-2ed7-4c9d-9d12-46200872a97b_ContentBits">
    <vt:lpwstr>0</vt:lpwstr>
  </property>
</Properties>
</file>